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handoutMasterIdLst>
    <p:handoutMasterId r:id="rId16"/>
  </p:handoutMasterIdLst>
  <p:sldIdLst>
    <p:sldId id="309" r:id="rId5"/>
    <p:sldId id="312" r:id="rId6"/>
    <p:sldId id="306" r:id="rId7"/>
    <p:sldId id="295" r:id="rId8"/>
    <p:sldId id="292" r:id="rId9"/>
    <p:sldId id="310" r:id="rId10"/>
    <p:sldId id="296" r:id="rId11"/>
    <p:sldId id="268" r:id="rId12"/>
    <p:sldId id="311" r:id="rId13"/>
    <p:sldId id="30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091" autoAdjust="0"/>
  </p:normalViewPr>
  <p:slideViewPr>
    <p:cSldViewPr snapToGrid="0">
      <p:cViewPr varScale="1">
        <p:scale>
          <a:sx n="96" d="100"/>
          <a:sy n="96" d="100"/>
        </p:scale>
        <p:origin x="132" y="84"/>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B9BE15F-B090-4CF7-BFCF-98C3F033F340}" type="datetimeFigureOut">
              <a:rPr lang="en-US" smtClean="0"/>
              <a:t>11/28/2022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D90BB5-5D2F-4678-ABFA-886B35A080E3}" type="datetimeFigureOut">
              <a:rPr lang="en-US" smtClean="0"/>
              <a:t>11/28/2022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designed to help explain HLI or Healthy learning initiative to parents. </a:t>
            </a:r>
          </a:p>
        </p:txBody>
      </p:sp>
      <p:sp>
        <p:nvSpPr>
          <p:cNvPr id="4" name="Slide Number Placeholder 3"/>
          <p:cNvSpPr>
            <a:spLocks noGrp="1"/>
          </p:cNvSpPr>
          <p:nvPr>
            <p:ph type="sldNum" sz="quarter" idx="5"/>
          </p:nvPr>
        </p:nvSpPr>
        <p:spPr/>
        <p:txBody>
          <a:bodyPr/>
          <a:lstStyle/>
          <a:p>
            <a:fld id="{D6B913A0-8194-43AB-8CE1-D8825DE3150C}" type="slidenum">
              <a:rPr lang="en-US" smtClean="0"/>
              <a:t>1</a:t>
            </a:fld>
            <a:endParaRPr lang="en-US" dirty="0"/>
          </a:p>
        </p:txBody>
      </p:sp>
    </p:spTree>
    <p:extLst>
      <p:ext uri="{BB962C8B-B14F-4D97-AF65-F5344CB8AC3E}">
        <p14:creationId xmlns:p14="http://schemas.microsoft.com/office/powerpoint/2010/main" val="380256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3</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5</a:t>
            </a:fld>
            <a:endParaRPr lang="en-US" dirty="0"/>
          </a:p>
        </p:txBody>
      </p:sp>
    </p:spTree>
    <p:extLst>
      <p:ext uri="{BB962C8B-B14F-4D97-AF65-F5344CB8AC3E}">
        <p14:creationId xmlns:p14="http://schemas.microsoft.com/office/powerpoint/2010/main" val="55820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say that they like to learn the hard way. That’s totally me. I have personally benefitted from learning HLI and wish these skills were taught when I was in school. Would have helped me have a good relationship with siblings and make less risky and stupid choices as a teen and young adult. </a:t>
            </a:r>
          </a:p>
        </p:txBody>
      </p:sp>
      <p:sp>
        <p:nvSpPr>
          <p:cNvPr id="4" name="Slide Number Placeholder 3"/>
          <p:cNvSpPr>
            <a:spLocks noGrp="1"/>
          </p:cNvSpPr>
          <p:nvPr>
            <p:ph type="sldNum" sz="quarter" idx="5"/>
          </p:nvPr>
        </p:nvSpPr>
        <p:spPr/>
        <p:txBody>
          <a:bodyPr/>
          <a:lstStyle/>
          <a:p>
            <a:fld id="{D6B913A0-8194-43AB-8CE1-D8825DE3150C}" type="slidenum">
              <a:rPr lang="en-US" smtClean="0"/>
              <a:t>7</a:t>
            </a:fld>
            <a:endParaRPr lang="en-US" dirty="0"/>
          </a:p>
        </p:txBody>
      </p:sp>
    </p:spTree>
    <p:extLst>
      <p:ext uri="{BB962C8B-B14F-4D97-AF65-F5344CB8AC3E}">
        <p14:creationId xmlns:p14="http://schemas.microsoft.com/office/powerpoint/2010/main" val="813810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838200" y="1536192"/>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ies">
    <p:spTree>
      <p:nvGrpSpPr>
        <p:cNvPr id="1" name=""/>
        <p:cNvGrpSpPr/>
        <p:nvPr/>
      </p:nvGrpSpPr>
      <p:grpSpPr>
        <a:xfrm>
          <a:off x="0" y="0"/>
          <a:ext cx="0" cy="0"/>
          <a:chOff x="0" y="0"/>
          <a:chExt cx="0" cy="0"/>
        </a:xfrm>
      </p:grpSpPr>
      <p:pic>
        <p:nvPicPr>
          <p:cNvPr id="18" name="Picture Placeholder 17" descr="close up photo of plant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3" name="Content Placeholder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2" name="Content Placeholder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5" name="Content Placeholder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4" name="Content Placeholder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7" name="Content Placeholder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6" name="Content Placeholder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dirty="0"/>
              <a:t>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Elizabeth.Hogan@keysschools.com"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pbskids.org/games/feelings" TargetMode="External"/><Relationship Id="rId2" Type="http://schemas.openxmlformats.org/officeDocument/2006/relationships/hyperlink" Target="https://quandarygame.org/"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895802" y="2777273"/>
            <a:ext cx="3937416" cy="2387600"/>
          </a:xfrm>
        </p:spPr>
        <p:txBody>
          <a:bodyPr>
            <a:normAutofit/>
          </a:bodyPr>
          <a:lstStyle/>
          <a:p>
            <a:r>
              <a:rPr lang="en-US" sz="2800" dirty="0"/>
              <a:t>Title I – Parent Engagement Training</a:t>
            </a:r>
          </a:p>
        </p:txBody>
      </p:sp>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9020857" y="5251647"/>
            <a:ext cx="3937416" cy="572798"/>
          </a:xfrm>
        </p:spPr>
        <p:txBody>
          <a:bodyPr>
            <a:normAutofit/>
          </a:bodyPr>
          <a:lstStyle/>
          <a:p>
            <a:r>
              <a:rPr lang="en-US" dirty="0">
                <a:latin typeface="+mj-lt"/>
              </a:rPr>
              <a:t>2022-2023</a:t>
            </a:r>
          </a:p>
        </p:txBody>
      </p:sp>
      <p:sp>
        <p:nvSpPr>
          <p:cNvPr id="5" name="TextBox 4">
            <a:extLst>
              <a:ext uri="{FF2B5EF4-FFF2-40B4-BE49-F238E27FC236}">
                <a16:creationId xmlns:a16="http://schemas.microsoft.com/office/drawing/2014/main" id="{F1BA1B23-28CF-E794-5600-37FFFD554729}"/>
              </a:ext>
            </a:extLst>
          </p:cNvPr>
          <p:cNvSpPr txBox="1"/>
          <p:nvPr/>
        </p:nvSpPr>
        <p:spPr>
          <a:xfrm>
            <a:off x="2010783" y="1778932"/>
            <a:ext cx="8170433" cy="1107996"/>
          </a:xfrm>
          <a:prstGeom prst="rect">
            <a:avLst/>
          </a:prstGeom>
          <a:noFill/>
        </p:spPr>
        <p:txBody>
          <a:bodyPr wrap="square" rtlCol="0">
            <a:spAutoFit/>
          </a:bodyPr>
          <a:lstStyle/>
          <a:p>
            <a:r>
              <a:rPr lang="en-US" sz="4800" dirty="0">
                <a:latin typeface="+mj-lt"/>
              </a:rPr>
              <a:t>HLI for Parents and Families </a:t>
            </a:r>
          </a:p>
          <a:p>
            <a:endParaRPr lang="en-US" dirty="0"/>
          </a:p>
        </p:txBody>
      </p:sp>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title"/>
          </p:nvPr>
        </p:nvSpPr>
        <p:spPr>
          <a:xfrm>
            <a:off x="4724400" y="2450592"/>
            <a:ext cx="2743200" cy="640080"/>
          </a:xfrm>
        </p:spPr>
        <p:txBody>
          <a:bodyPr>
            <a:normAutofit/>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idx="1"/>
          </p:nvPr>
        </p:nvSpPr>
        <p:spPr>
          <a:xfrm>
            <a:off x="4127619" y="3566160"/>
            <a:ext cx="3956701" cy="2651760"/>
          </a:xfrm>
        </p:spPr>
        <p:txBody>
          <a:bodyPr/>
          <a:lstStyle/>
          <a:p>
            <a:r>
              <a:rPr lang="en-US" dirty="0"/>
              <a:t>Elizabeth Hogan</a:t>
            </a:r>
          </a:p>
          <a:p>
            <a:r>
              <a:rPr lang="en-US" dirty="0"/>
              <a:t>305-293-1400 53370</a:t>
            </a:r>
          </a:p>
          <a:p>
            <a:r>
              <a:rPr lang="en-US" dirty="0">
                <a:hlinkClick r:id="rId2"/>
              </a:rPr>
              <a:t>Elizabeth.Hogan@keysschools.com</a:t>
            </a:r>
            <a:r>
              <a:rPr lang="en-US" dirty="0"/>
              <a:t> </a:t>
            </a:r>
          </a:p>
        </p:txBody>
      </p:sp>
      <p:sp>
        <p:nvSpPr>
          <p:cNvPr id="6" name="Slide Number Placeholder 5">
            <a:extLst>
              <a:ext uri="{FF2B5EF4-FFF2-40B4-BE49-F238E27FC236}">
                <a16:creationId xmlns:a16="http://schemas.microsoft.com/office/drawing/2014/main" id="{B15AAE72-0077-4E8E-B3AE-0F08793741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227143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76DE-9FCD-3F93-5B61-7C3B4FD45A69}"/>
              </a:ext>
            </a:extLst>
          </p:cNvPr>
          <p:cNvSpPr>
            <a:spLocks noGrp="1"/>
          </p:cNvSpPr>
          <p:nvPr>
            <p:ph type="title"/>
          </p:nvPr>
        </p:nvSpPr>
        <p:spPr>
          <a:xfrm>
            <a:off x="2305877" y="1292087"/>
            <a:ext cx="8169965" cy="640080"/>
          </a:xfrm>
        </p:spPr>
        <p:txBody>
          <a:bodyPr/>
          <a:lstStyle/>
          <a:p>
            <a:r>
              <a:rPr lang="en-US" dirty="0"/>
              <a:t>Please Take the Pre-Training Survey </a:t>
            </a:r>
          </a:p>
        </p:txBody>
      </p:sp>
      <p:sp>
        <p:nvSpPr>
          <p:cNvPr id="8" name="Date Placeholder 7">
            <a:extLst>
              <a:ext uri="{FF2B5EF4-FFF2-40B4-BE49-F238E27FC236}">
                <a16:creationId xmlns:a16="http://schemas.microsoft.com/office/drawing/2014/main" id="{40A0F818-7FF3-49DE-FC51-6E96ABC8F540}"/>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0E5C227-2E56-43BB-51C8-CCC767579F3A}"/>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9BD69FD5-F1AC-5799-1B3E-08A7225628AA}"/>
              </a:ext>
            </a:extLst>
          </p:cNvPr>
          <p:cNvSpPr>
            <a:spLocks noGrp="1"/>
          </p:cNvSpPr>
          <p:nvPr>
            <p:ph type="sldNum" sz="quarter" idx="12"/>
          </p:nvPr>
        </p:nvSpPr>
        <p:spPr/>
        <p:txBody>
          <a:bodyPr/>
          <a:lstStyle/>
          <a:p>
            <a:fld id="{B5CEABB6-07DC-46E8-9B57-56EC44A396E5}" type="slidenum">
              <a:rPr lang="en-US" smtClean="0"/>
              <a:pPr/>
              <a:t>2</a:t>
            </a:fld>
            <a:endParaRPr lang="en-US" dirty="0"/>
          </a:p>
        </p:txBody>
      </p:sp>
      <p:pic>
        <p:nvPicPr>
          <p:cNvPr id="4" name="Picture 3" descr="Qr code&#10;&#10;Description automatically generated">
            <a:extLst>
              <a:ext uri="{FF2B5EF4-FFF2-40B4-BE49-F238E27FC236}">
                <a16:creationId xmlns:a16="http://schemas.microsoft.com/office/drawing/2014/main" id="{B66D084D-9F1C-2F74-AA1F-52919F568A91}"/>
              </a:ext>
            </a:extLst>
          </p:cNvPr>
          <p:cNvPicPr>
            <a:picLocks noChangeAspect="1"/>
          </p:cNvPicPr>
          <p:nvPr/>
        </p:nvPicPr>
        <p:blipFill>
          <a:blip r:embed="rId2"/>
          <a:stretch>
            <a:fillRect/>
          </a:stretch>
        </p:blipFill>
        <p:spPr>
          <a:xfrm>
            <a:off x="4905375" y="2544584"/>
            <a:ext cx="2381250" cy="2381250"/>
          </a:xfrm>
          <a:prstGeom prst="rect">
            <a:avLst/>
          </a:prstGeom>
        </p:spPr>
      </p:pic>
    </p:spTree>
    <p:extLst>
      <p:ext uri="{BB962C8B-B14F-4D97-AF65-F5344CB8AC3E}">
        <p14:creationId xmlns:p14="http://schemas.microsoft.com/office/powerpoint/2010/main" val="288550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2991881" y="1281869"/>
            <a:ext cx="5877797" cy="841248"/>
          </a:xfrm>
        </p:spPr>
        <p:txBody>
          <a:bodyPr>
            <a:noAutofit/>
          </a:bodyPr>
          <a:lstStyle/>
          <a:p>
            <a:r>
              <a:rPr lang="en-ZA" sz="3200" dirty="0"/>
              <a:t>How to Explain HLI to a Parent </a:t>
            </a:r>
          </a:p>
        </p:txBody>
      </p:sp>
      <p:sp>
        <p:nvSpPr>
          <p:cNvPr id="3" name="Subtitle 2">
            <a:extLst>
              <a:ext uri="{FF2B5EF4-FFF2-40B4-BE49-F238E27FC236}">
                <a16:creationId xmlns:a16="http://schemas.microsoft.com/office/drawing/2014/main" id="{35E3EA69-4E0E-41BD-8095-A124225A2647}"/>
              </a:ext>
            </a:extLst>
          </p:cNvPr>
          <p:cNvSpPr>
            <a:spLocks noGrp="1"/>
          </p:cNvSpPr>
          <p:nvPr>
            <p:ph idx="1"/>
          </p:nvPr>
        </p:nvSpPr>
        <p:spPr>
          <a:xfrm>
            <a:off x="1463038" y="2389785"/>
            <a:ext cx="4467741" cy="3481176"/>
          </a:xfrm>
        </p:spPr>
        <p:txBody>
          <a:bodyPr vert="horz" lIns="91440" tIns="45720" rIns="91440" bIns="45720" rtlCol="0" anchor="t">
            <a:normAutofit fontScale="25000" lnSpcReduction="20000"/>
          </a:bodyPr>
          <a:lstStyle/>
          <a:p>
            <a:r>
              <a:rPr lang="en-US" sz="5600" b="1" dirty="0">
                <a:latin typeface="+mj-lt"/>
              </a:rPr>
              <a:t>Explain what HLI is </a:t>
            </a:r>
          </a:p>
          <a:p>
            <a:r>
              <a:rPr lang="en-US" sz="5600" dirty="0">
                <a:latin typeface="+mj-lt"/>
              </a:rPr>
              <a:t> Healthy Learning Initiative – how schools teach students to be self-aware and develop self-control, interpersonal skills, and coping skills that help with challenges big or small</a:t>
            </a:r>
          </a:p>
          <a:p>
            <a:r>
              <a:rPr lang="en-US" sz="5600" dirty="0">
                <a:latin typeface="+mj-lt"/>
              </a:rPr>
              <a:t>SEL is an education approach that emphasizes direct instruction of skills like how to resolve conflicts and understand differing points of view, changing school policies to be more developmentally sensitive, and working with family and community partners to meet students’ non-academic needs.</a:t>
            </a:r>
          </a:p>
          <a:p>
            <a:endParaRPr lang="en-US" dirty="0">
              <a:latin typeface="+mj-lt"/>
            </a:endParaRP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a:lstStyle/>
          <a:p>
            <a:fld id="{19B51A1E-902D-48AF-9020-955120F399B6}" type="slidenum">
              <a:rPr lang="en-ZA" smtClean="0"/>
              <a:pPr/>
              <a:t>3</a:t>
            </a:fld>
            <a:endParaRPr lang="en-ZA" dirty="0"/>
          </a:p>
        </p:txBody>
      </p:sp>
      <p:sp>
        <p:nvSpPr>
          <p:cNvPr id="10" name="Subtitle 2">
            <a:extLst>
              <a:ext uri="{FF2B5EF4-FFF2-40B4-BE49-F238E27FC236}">
                <a16:creationId xmlns:a16="http://schemas.microsoft.com/office/drawing/2014/main" id="{4514C8CE-E77E-8A76-E358-338C31F925CF}"/>
              </a:ext>
            </a:extLst>
          </p:cNvPr>
          <p:cNvSpPr txBox="1">
            <a:spLocks/>
          </p:cNvSpPr>
          <p:nvPr/>
        </p:nvSpPr>
        <p:spPr>
          <a:xfrm>
            <a:off x="6708484" y="2384240"/>
            <a:ext cx="4467741" cy="3481176"/>
          </a:xfrm>
          <a:prstGeom prst="rect">
            <a:avLst/>
          </a:prstGeom>
        </p:spPr>
        <p:txBody>
          <a:bodyPr vert="horz" lIns="91440" tIns="45720" rIns="91440" bIns="45720" rtlCol="0" anchor="t">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mj-lt"/>
              </a:rPr>
              <a:t>Explain the Benefits</a:t>
            </a:r>
          </a:p>
          <a:p>
            <a:r>
              <a:rPr lang="en-US" dirty="0">
                <a:latin typeface="+mj-lt"/>
              </a:rPr>
              <a:t>Students with HLI skills:</a:t>
            </a:r>
          </a:p>
          <a:p>
            <a:pPr marL="285750" indent="-285750">
              <a:buFont typeface="Arial" panose="020B0604020202020204" pitchFamily="34" charset="0"/>
              <a:buChar char="•"/>
            </a:pPr>
            <a:r>
              <a:rPr lang="en-US" dirty="0">
                <a:latin typeface="+mj-lt"/>
              </a:rPr>
              <a:t>Good attendance</a:t>
            </a:r>
          </a:p>
          <a:p>
            <a:pPr marL="285750" indent="-285750">
              <a:buFont typeface="Arial" panose="020B0604020202020204" pitchFamily="34" charset="0"/>
              <a:buChar char="•"/>
            </a:pPr>
            <a:r>
              <a:rPr lang="en-US" dirty="0">
                <a:latin typeface="+mj-lt"/>
              </a:rPr>
              <a:t>Deal with life stresses in stride</a:t>
            </a:r>
          </a:p>
          <a:p>
            <a:pPr marL="285750" indent="-285750">
              <a:buFont typeface="Arial" panose="020B0604020202020204" pitchFamily="34" charset="0"/>
              <a:buChar char="•"/>
            </a:pPr>
            <a:r>
              <a:rPr lang="en-US" dirty="0">
                <a:latin typeface="+mj-lt"/>
              </a:rPr>
              <a:t>Academic grade increases </a:t>
            </a:r>
          </a:p>
          <a:p>
            <a:pPr marL="285750" indent="-285750">
              <a:buFont typeface="Arial" panose="020B0604020202020204" pitchFamily="34" charset="0"/>
              <a:buChar char="•"/>
            </a:pPr>
            <a:r>
              <a:rPr lang="en-US" dirty="0">
                <a:latin typeface="+mj-lt"/>
              </a:rPr>
              <a:t>Enhanced self-efficacy</a:t>
            </a:r>
          </a:p>
          <a:p>
            <a:pPr marL="285750" indent="-285750">
              <a:buFont typeface="Arial" panose="020B0604020202020204" pitchFamily="34" charset="0"/>
              <a:buChar char="•"/>
            </a:pPr>
            <a:r>
              <a:rPr lang="en-US" dirty="0">
                <a:latin typeface="+mj-lt"/>
              </a:rPr>
              <a:t>Increased confidence</a:t>
            </a:r>
          </a:p>
          <a:p>
            <a:pPr marL="285750" indent="-285750">
              <a:buFont typeface="Arial" panose="020B0604020202020204" pitchFamily="34" charset="0"/>
              <a:buChar char="•"/>
            </a:pPr>
            <a:r>
              <a:rPr lang="en-US" dirty="0">
                <a:latin typeface="+mj-lt"/>
              </a:rPr>
              <a:t>Positive behavior in class and at home </a:t>
            </a:r>
          </a:p>
        </p:txBody>
      </p:sp>
    </p:spTree>
    <p:extLst>
      <p:ext uri="{BB962C8B-B14F-4D97-AF65-F5344CB8AC3E}">
        <p14:creationId xmlns:p14="http://schemas.microsoft.com/office/powerpoint/2010/main" val="194202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390815" y="1182757"/>
            <a:ext cx="9410369" cy="841248"/>
          </a:xfrm>
        </p:spPr>
        <p:txBody>
          <a:bodyPr>
            <a:normAutofit fontScale="90000"/>
          </a:bodyPr>
          <a:lstStyle/>
          <a:p>
            <a:r>
              <a:rPr lang="en-US" dirty="0"/>
              <a:t>Why a Parent may be concerned about HLI</a:t>
            </a:r>
          </a:p>
        </p:txBody>
      </p:sp>
      <p:sp>
        <p:nvSpPr>
          <p:cNvPr id="3" name="Content Placeholder 2">
            <a:extLst>
              <a:ext uri="{FF2B5EF4-FFF2-40B4-BE49-F238E27FC236}">
                <a16:creationId xmlns:a16="http://schemas.microsoft.com/office/drawing/2014/main" id="{C45C46E2-415B-8227-40BC-EFD9E29FA870}"/>
              </a:ext>
            </a:extLst>
          </p:cNvPr>
          <p:cNvSpPr>
            <a:spLocks noGrp="1"/>
          </p:cNvSpPr>
          <p:nvPr>
            <p:ph idx="1"/>
          </p:nvPr>
        </p:nvSpPr>
        <p:spPr>
          <a:xfrm>
            <a:off x="1390815" y="2554357"/>
            <a:ext cx="4159593" cy="3558208"/>
          </a:xfrm>
        </p:spPr>
        <p:txBody>
          <a:bodyPr>
            <a:normAutofit/>
          </a:bodyPr>
          <a:lstStyle/>
          <a:p>
            <a:pPr marL="285750" indent="-285750">
              <a:buFont typeface="Arial" panose="020B0604020202020204" pitchFamily="34" charset="0"/>
              <a:buChar char="•"/>
            </a:pPr>
            <a:r>
              <a:rPr lang="en-US" sz="1800" dirty="0">
                <a:latin typeface="+mj-lt"/>
              </a:rPr>
              <a:t>Not enough information or lack of specific information</a:t>
            </a:r>
          </a:p>
          <a:p>
            <a:pPr marL="285750" indent="-285750">
              <a:buFont typeface="Arial" panose="020B0604020202020204" pitchFamily="34" charset="0"/>
              <a:buChar char="•"/>
            </a:pPr>
            <a:r>
              <a:rPr lang="en-US" sz="1800" dirty="0">
                <a:latin typeface="+mj-lt"/>
              </a:rPr>
              <a:t>Lots of media coverage </a:t>
            </a:r>
          </a:p>
          <a:p>
            <a:pPr marL="285750" indent="-285750">
              <a:buFont typeface="Arial" panose="020B0604020202020204" pitchFamily="34" charset="0"/>
              <a:buChar char="•"/>
            </a:pPr>
            <a:r>
              <a:rPr lang="en-US" sz="1800" dirty="0">
                <a:latin typeface="+mj-lt"/>
              </a:rPr>
              <a:t>Believed to open up talks of scary topics</a:t>
            </a:r>
          </a:p>
          <a:p>
            <a:pPr marL="285750" indent="-285750">
              <a:buFont typeface="Arial" panose="020B0604020202020204" pitchFamily="34" charset="0"/>
              <a:buChar char="•"/>
            </a:pPr>
            <a:r>
              <a:rPr lang="en-US" sz="1800" dirty="0">
                <a:latin typeface="+mj-lt"/>
              </a:rPr>
              <a:t>Considered a passing fad</a:t>
            </a:r>
          </a:p>
          <a:p>
            <a:pPr marL="285750" indent="-285750">
              <a:buFont typeface="Arial" panose="020B0604020202020204" pitchFamily="34" charset="0"/>
              <a:buChar char="•"/>
            </a:pPr>
            <a:r>
              <a:rPr lang="en-US" sz="1800" dirty="0">
                <a:latin typeface="+mj-lt"/>
              </a:rPr>
              <a:t>Hits ideological bias</a:t>
            </a:r>
          </a:p>
          <a:p>
            <a:endParaRPr lang="en-US" dirty="0">
              <a:latin typeface="+mj-lt"/>
            </a:endParaRPr>
          </a:p>
          <a:p>
            <a:endParaRPr lang="en-US" dirty="0"/>
          </a:p>
          <a:p>
            <a:endParaRPr lang="en-US" dirty="0"/>
          </a:p>
        </p:txBody>
      </p:sp>
      <p:sp>
        <p:nvSpPr>
          <p:cNvPr id="5" name="Slide Number Placeholder 4">
            <a:extLst>
              <a:ext uri="{FF2B5EF4-FFF2-40B4-BE49-F238E27FC236}">
                <a16:creationId xmlns:a16="http://schemas.microsoft.com/office/drawing/2014/main" id="{1D394544-C9EA-4CC9-A8CE-78087E866119}"/>
              </a:ext>
            </a:extLst>
          </p:cNvPr>
          <p:cNvSpPr>
            <a:spLocks noGrp="1"/>
          </p:cNvSpPr>
          <p:nvPr>
            <p:ph type="sldNum" sz="quarter" idx="12"/>
          </p:nvPr>
        </p:nvSpPr>
        <p:spPr/>
        <p:txBody>
          <a:bodyPr/>
          <a:lstStyle/>
          <a:p>
            <a:fld id="{B5CEABB6-07DC-46E8-9B57-56EC44A396E5}" type="slidenum">
              <a:rPr lang="en-US" smtClean="0"/>
              <a:pPr/>
              <a:t>4</a:t>
            </a:fld>
            <a:endParaRPr lang="en-US" dirty="0"/>
          </a:p>
        </p:txBody>
      </p:sp>
      <p:sp>
        <p:nvSpPr>
          <p:cNvPr id="6" name="TextBox 5">
            <a:extLst>
              <a:ext uri="{FF2B5EF4-FFF2-40B4-BE49-F238E27FC236}">
                <a16:creationId xmlns:a16="http://schemas.microsoft.com/office/drawing/2014/main" id="{6C318226-AE4C-B545-2AF7-423D3868C79C}"/>
              </a:ext>
            </a:extLst>
          </p:cNvPr>
          <p:cNvSpPr txBox="1"/>
          <p:nvPr/>
        </p:nvSpPr>
        <p:spPr>
          <a:xfrm>
            <a:off x="6235147" y="2554357"/>
            <a:ext cx="4159593"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F1F1F"/>
                </a:solidFill>
                <a:latin typeface="+mj-lt"/>
              </a:rPr>
              <a:t>Thought that p</a:t>
            </a:r>
            <a:r>
              <a:rPr lang="en-US" b="0" i="0" dirty="0">
                <a:solidFill>
                  <a:srgbClr val="1F1F1F"/>
                </a:solidFill>
                <a:effectLst/>
                <a:latin typeface="+mj-lt"/>
              </a:rPr>
              <a:t>arents’ job not schools to help children develop self-control and relationship skills</a:t>
            </a:r>
            <a:endParaRPr lang="en-US" dirty="0">
              <a:latin typeface="+mj-lt"/>
            </a:endParaRP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a:latin typeface="+mj-lt"/>
              </a:rPr>
              <a:t>Their child might teach them a skill or display a learned skill that parents do not have or were not taught – makes them uncomfortable and feel like less of an authority </a:t>
            </a:r>
          </a:p>
        </p:txBody>
      </p:sp>
    </p:spTree>
    <p:extLst>
      <p:ext uri="{BB962C8B-B14F-4D97-AF65-F5344CB8AC3E}">
        <p14:creationId xmlns:p14="http://schemas.microsoft.com/office/powerpoint/2010/main" val="426886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1066800" y="1115875"/>
            <a:ext cx="10058400" cy="565265"/>
          </a:xfrm>
        </p:spPr>
        <p:txBody>
          <a:bodyPr>
            <a:normAutofit/>
          </a:bodyPr>
          <a:lstStyle/>
          <a:p>
            <a:r>
              <a:rPr lang="en-US" dirty="0"/>
              <a:t>How to Combat Parent Concerns </a:t>
            </a:r>
          </a:p>
        </p:txBody>
      </p:sp>
      <p:sp>
        <p:nvSpPr>
          <p:cNvPr id="3" name="Content Placeholder 2">
            <a:extLst>
              <a:ext uri="{FF2B5EF4-FFF2-40B4-BE49-F238E27FC236}">
                <a16:creationId xmlns:a16="http://schemas.microsoft.com/office/drawing/2014/main" id="{BE5080E5-082D-2F69-47C9-FE24E8F7B4AC}"/>
              </a:ext>
            </a:extLst>
          </p:cNvPr>
          <p:cNvSpPr>
            <a:spLocks noGrp="1"/>
          </p:cNvSpPr>
          <p:nvPr>
            <p:ph idx="1"/>
          </p:nvPr>
        </p:nvSpPr>
        <p:spPr>
          <a:xfrm>
            <a:off x="1672390" y="2130601"/>
            <a:ext cx="4114800" cy="3611524"/>
          </a:xfrm>
        </p:spPr>
        <p:txBody>
          <a:bodyPr>
            <a:normAutofit fontScale="92500"/>
          </a:bodyPr>
          <a:lstStyle/>
          <a:p>
            <a:r>
              <a:rPr lang="en-US" sz="1600" dirty="0">
                <a:latin typeface="+mj-lt"/>
              </a:rPr>
              <a:t>Promote confidence in school board decisions to not create divisive learning environments</a:t>
            </a:r>
          </a:p>
          <a:p>
            <a:r>
              <a:rPr lang="en-US" sz="1600" dirty="0">
                <a:latin typeface="+mj-lt"/>
              </a:rPr>
              <a:t>Explain positive benefits for future and career</a:t>
            </a:r>
          </a:p>
          <a:p>
            <a:r>
              <a:rPr lang="en-US" sz="1600" dirty="0">
                <a:latin typeface="+mj-lt"/>
              </a:rPr>
              <a:t>Provide examples from your classroom</a:t>
            </a:r>
          </a:p>
          <a:p>
            <a:r>
              <a:rPr lang="en-US" sz="1600" dirty="0">
                <a:latin typeface="+mj-lt"/>
              </a:rPr>
              <a:t>Explain why/how  HLI was created – In 1994, scholars from multiple fields—such as emotional intelligence, child development, prevention science, bullying prevention, and public health identified key skills and competencies students need to successfully navigate school and life.</a:t>
            </a: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963D9212-25C0-F253-72A0-230AEB7D4398}"/>
              </a:ext>
            </a:extLst>
          </p:cNvPr>
          <p:cNvSpPr>
            <a:spLocks noGrp="1"/>
          </p:cNvSpPr>
          <p:nvPr>
            <p:ph idx="15"/>
          </p:nvPr>
        </p:nvSpPr>
        <p:spPr>
          <a:xfrm>
            <a:off x="6404812" y="2130601"/>
            <a:ext cx="4114800" cy="2938355"/>
          </a:xfrm>
        </p:spPr>
        <p:txBody>
          <a:bodyPr/>
          <a:lstStyle/>
          <a:p>
            <a:r>
              <a:rPr lang="en-US" sz="1600" dirty="0">
                <a:latin typeface="+mj-lt"/>
              </a:rPr>
              <a:t>Provide strategies for at home use</a:t>
            </a:r>
          </a:p>
          <a:p>
            <a:pPr marL="285750" indent="-285750">
              <a:buFont typeface="Arial" panose="020B0604020202020204" pitchFamily="34" charset="0"/>
              <a:buChar char="•"/>
            </a:pPr>
            <a:r>
              <a:rPr lang="en-US" sz="1600" dirty="0">
                <a:latin typeface="+mj-lt"/>
              </a:rPr>
              <a:t>Make an individualized learning plan for the student and family </a:t>
            </a:r>
          </a:p>
          <a:p>
            <a:pPr marL="285750" indent="-285750">
              <a:buFont typeface="Arial" panose="020B0604020202020204" pitchFamily="34" charset="0"/>
              <a:buChar char="•"/>
            </a:pPr>
            <a:r>
              <a:rPr lang="en-US" sz="1600" dirty="0">
                <a:latin typeface="+mj-lt"/>
              </a:rPr>
              <a:t>Send home worksheets for parents and students to complete together</a:t>
            </a:r>
          </a:p>
          <a:p>
            <a:pPr marL="285750" indent="-285750">
              <a:buFont typeface="Arial" panose="020B0604020202020204" pitchFamily="34" charset="0"/>
              <a:buChar char="•"/>
            </a:pPr>
            <a:r>
              <a:rPr lang="en-US" sz="1600" dirty="0">
                <a:latin typeface="+mj-lt"/>
              </a:rPr>
              <a:t>Send home information </a:t>
            </a:r>
          </a:p>
          <a:p>
            <a:pPr marL="285750" indent="-285750">
              <a:buFont typeface="Arial" panose="020B0604020202020204" pitchFamily="34" charset="0"/>
              <a:buChar char="•"/>
            </a:pPr>
            <a:r>
              <a:rPr lang="en-US" sz="1600" dirty="0">
                <a:latin typeface="+mj-lt"/>
              </a:rPr>
              <a:t>Be open with parents about child’s behavior </a:t>
            </a:r>
          </a:p>
          <a:p>
            <a:endParaRPr lang="en-US" sz="1600" dirty="0">
              <a:latin typeface="+mj-lt"/>
            </a:endParaRPr>
          </a:p>
          <a:p>
            <a:endParaRPr lang="en-US" dirty="0"/>
          </a:p>
          <a:p>
            <a:endParaRPr lang="en-US" dirty="0"/>
          </a:p>
        </p:txBody>
      </p:sp>
      <p:sp>
        <p:nvSpPr>
          <p:cNvPr id="5" name="Slide Number Placeholder 4">
            <a:extLst>
              <a:ext uri="{FF2B5EF4-FFF2-40B4-BE49-F238E27FC236}">
                <a16:creationId xmlns:a16="http://schemas.microsoft.com/office/drawing/2014/main" id="{06B4E214-2330-4B23-B2DE-B23F90535ED4}"/>
              </a:ext>
            </a:extLst>
          </p:cNvPr>
          <p:cNvSpPr>
            <a:spLocks noGrp="1"/>
          </p:cNvSpPr>
          <p:nvPr>
            <p:ph type="sldNum" sz="quarter" idx="12"/>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3197763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25B9D5-4FF3-00FF-034C-CF68D3E8459F}"/>
              </a:ext>
            </a:extLst>
          </p:cNvPr>
          <p:cNvSpPr>
            <a:spLocks noGrp="1"/>
          </p:cNvSpPr>
          <p:nvPr>
            <p:ph type="title"/>
          </p:nvPr>
        </p:nvSpPr>
        <p:spPr>
          <a:xfrm>
            <a:off x="1306333" y="861525"/>
            <a:ext cx="9579334" cy="841248"/>
          </a:xfrm>
        </p:spPr>
        <p:txBody>
          <a:bodyPr>
            <a:normAutofit/>
          </a:bodyPr>
          <a:lstStyle/>
          <a:p>
            <a:pPr algn="ctr"/>
            <a:r>
              <a:rPr lang="en-US" dirty="0"/>
              <a:t>How a Parent Can Support HLI</a:t>
            </a:r>
          </a:p>
        </p:txBody>
      </p:sp>
      <p:sp>
        <p:nvSpPr>
          <p:cNvPr id="4" name="Content Placeholder 3">
            <a:extLst>
              <a:ext uri="{FF2B5EF4-FFF2-40B4-BE49-F238E27FC236}">
                <a16:creationId xmlns:a16="http://schemas.microsoft.com/office/drawing/2014/main" id="{C00EF3CA-C325-413B-8643-47275448681A}"/>
              </a:ext>
            </a:extLst>
          </p:cNvPr>
          <p:cNvSpPr>
            <a:spLocks noGrp="1"/>
          </p:cNvSpPr>
          <p:nvPr>
            <p:ph idx="1"/>
          </p:nvPr>
        </p:nvSpPr>
        <p:spPr>
          <a:xfrm>
            <a:off x="1463039" y="1798984"/>
            <a:ext cx="9422627" cy="3776868"/>
          </a:xfrm>
        </p:spPr>
        <p:txBody>
          <a:bodyPr>
            <a:normAutofit fontScale="92500"/>
          </a:bodyPr>
          <a:lstStyle/>
          <a:p>
            <a:pPr marL="285750" indent="-285750">
              <a:lnSpc>
                <a:spcPct val="200000"/>
              </a:lnSpc>
              <a:spcBef>
                <a:spcPts val="0"/>
              </a:spcBef>
              <a:buFont typeface="Arial" panose="020B0604020202020204" pitchFamily="34" charset="0"/>
              <a:buChar char="•"/>
            </a:pPr>
            <a:r>
              <a:rPr lang="en-US" dirty="0">
                <a:latin typeface="+mj-lt"/>
              </a:rPr>
              <a:t>Be a good listener and build listening skills in yourself and your child </a:t>
            </a:r>
          </a:p>
          <a:p>
            <a:pPr marL="285750" indent="-285750">
              <a:lnSpc>
                <a:spcPct val="200000"/>
              </a:lnSpc>
              <a:spcBef>
                <a:spcPts val="0"/>
              </a:spcBef>
              <a:buFont typeface="Arial" panose="020B0604020202020204" pitchFamily="34" charset="0"/>
              <a:buChar char="•"/>
            </a:pPr>
            <a:r>
              <a:rPr lang="en-US" dirty="0">
                <a:latin typeface="+mj-lt"/>
              </a:rPr>
              <a:t>Model the behavior you seek – children learn behavior from parents – golden rule reaches all facets of life </a:t>
            </a:r>
          </a:p>
          <a:p>
            <a:pPr marL="285750" indent="-285750">
              <a:lnSpc>
                <a:spcPct val="200000"/>
              </a:lnSpc>
              <a:spcBef>
                <a:spcPts val="0"/>
              </a:spcBef>
              <a:buFont typeface="Arial" panose="020B0604020202020204" pitchFamily="34" charset="0"/>
              <a:buChar char="•"/>
            </a:pPr>
            <a:r>
              <a:rPr lang="en-US" dirty="0">
                <a:latin typeface="+mj-lt"/>
              </a:rPr>
              <a:t>Nurture your child's self-esteem – give responsibilities, allow child to make decisions, show appreciation</a:t>
            </a:r>
          </a:p>
          <a:p>
            <a:pPr marL="285750" indent="-285750">
              <a:lnSpc>
                <a:spcPct val="200000"/>
              </a:lnSpc>
              <a:spcBef>
                <a:spcPts val="0"/>
              </a:spcBef>
              <a:buFont typeface="Arial" panose="020B0604020202020204" pitchFamily="34" charset="0"/>
              <a:buChar char="•"/>
            </a:pPr>
            <a:r>
              <a:rPr lang="en-US" dirty="0">
                <a:latin typeface="+mj-lt"/>
              </a:rPr>
              <a:t>Respect differences – we are all good at different things – don’t compare your child to others or siblings </a:t>
            </a:r>
          </a:p>
          <a:p>
            <a:pPr marL="285750" indent="-285750">
              <a:lnSpc>
                <a:spcPct val="200000"/>
              </a:lnSpc>
              <a:spcBef>
                <a:spcPts val="0"/>
              </a:spcBef>
              <a:buFont typeface="Arial" panose="020B0604020202020204" pitchFamily="34" charset="0"/>
              <a:buChar char="•"/>
            </a:pPr>
            <a:r>
              <a:rPr lang="en-US" dirty="0">
                <a:latin typeface="+mj-lt"/>
              </a:rPr>
              <a:t>Take advantage of support service – advocate for your child and communicate with their teacher </a:t>
            </a:r>
          </a:p>
          <a:p>
            <a:pPr marL="285750" indent="-285750">
              <a:lnSpc>
                <a:spcPct val="200000"/>
              </a:lnSpc>
              <a:spcBef>
                <a:spcPts val="0"/>
              </a:spcBef>
              <a:buFont typeface="Arial" panose="020B0604020202020204" pitchFamily="34" charset="0"/>
              <a:buChar char="•"/>
            </a:pPr>
            <a:r>
              <a:rPr lang="en-US" dirty="0">
                <a:latin typeface="+mj-lt"/>
              </a:rPr>
              <a:t>Investigate your school's efforts to support emotional learning – talk to staff and attend SAC</a:t>
            </a:r>
          </a:p>
          <a:p>
            <a:pPr marL="285750" indent="-285750">
              <a:lnSpc>
                <a:spcPct val="200000"/>
              </a:lnSpc>
              <a:spcBef>
                <a:spcPts val="0"/>
              </a:spcBef>
              <a:buFont typeface="Arial" panose="020B0604020202020204" pitchFamily="34" charset="0"/>
              <a:buChar char="•"/>
            </a:pPr>
            <a:r>
              <a:rPr lang="en-US" dirty="0">
                <a:latin typeface="+mj-lt"/>
              </a:rPr>
              <a:t>Get involved – volunteer at the school and learn as you go </a:t>
            </a:r>
          </a:p>
          <a:p>
            <a:pPr marL="285750" indent="-285750">
              <a:lnSpc>
                <a:spcPct val="200000"/>
              </a:lnSpc>
              <a:spcBef>
                <a:spcPts val="0"/>
              </a:spcBef>
              <a:buFont typeface="Arial" panose="020B0604020202020204" pitchFamily="34" charset="0"/>
              <a:buChar char="•"/>
            </a:pPr>
            <a:r>
              <a:rPr lang="en-US" dirty="0">
                <a:latin typeface="+mj-lt"/>
              </a:rPr>
              <a:t>Provide opportunities to talk about HLI </a:t>
            </a:r>
          </a:p>
          <a:p>
            <a:pPr marL="285750" indent="-285750">
              <a:lnSpc>
                <a:spcPct val="120000"/>
              </a:lnSpc>
              <a:spcBef>
                <a:spcPts val="0"/>
              </a:spcBef>
              <a:buFont typeface="Arial" panose="020B0604020202020204" pitchFamily="34" charset="0"/>
              <a:buChar char="•"/>
            </a:pPr>
            <a:endParaRPr lang="en-US" dirty="0">
              <a:latin typeface="+mj-lt"/>
            </a:endParaRPr>
          </a:p>
          <a:p>
            <a:pPr>
              <a:lnSpc>
                <a:spcPct val="120000"/>
              </a:lnSpc>
              <a:spcBef>
                <a:spcPts val="0"/>
              </a:spcBef>
            </a:pPr>
            <a:r>
              <a:rPr lang="en-US" dirty="0">
                <a:latin typeface="+mj-lt"/>
              </a:rPr>
              <a:t>- Edutopia </a:t>
            </a:r>
          </a:p>
        </p:txBody>
      </p:sp>
      <p:sp>
        <p:nvSpPr>
          <p:cNvPr id="5" name="Date Placeholder 4">
            <a:extLst>
              <a:ext uri="{FF2B5EF4-FFF2-40B4-BE49-F238E27FC236}">
                <a16:creationId xmlns:a16="http://schemas.microsoft.com/office/drawing/2014/main" id="{C0246B63-B7EF-F2D6-5629-F3FFEA7F738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AFC5293-5425-6145-2339-B82B29F2ED32}"/>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a16="http://schemas.microsoft.com/office/drawing/2014/main" id="{8430B834-8A41-BDE1-76DD-458CD9DB70C7}"/>
              </a:ext>
            </a:extLst>
          </p:cNvPr>
          <p:cNvSpPr>
            <a:spLocks noGrp="1"/>
          </p:cNvSpPr>
          <p:nvPr>
            <p:ph type="sldNum" sz="quarter" idx="12"/>
          </p:nvPr>
        </p:nvSpPr>
        <p:spPr/>
        <p:txBody>
          <a:bodyPr/>
          <a:lstStyle/>
          <a:p>
            <a:fld id="{B5CEABB6-07DC-46E8-9B57-56EC44A396E5}" type="slidenum">
              <a:rPr lang="en-US" smtClean="0"/>
              <a:t>6</a:t>
            </a:fld>
            <a:endParaRPr lang="en-US" dirty="0"/>
          </a:p>
        </p:txBody>
      </p:sp>
    </p:spTree>
    <p:extLst>
      <p:ext uri="{BB962C8B-B14F-4D97-AF65-F5344CB8AC3E}">
        <p14:creationId xmlns:p14="http://schemas.microsoft.com/office/powerpoint/2010/main" val="1514486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CFAB-A735-4A31-A51D-42FE1F5E94E0}"/>
              </a:ext>
            </a:extLst>
          </p:cNvPr>
          <p:cNvSpPr>
            <a:spLocks noGrp="1"/>
          </p:cNvSpPr>
          <p:nvPr>
            <p:ph type="title"/>
          </p:nvPr>
        </p:nvSpPr>
        <p:spPr>
          <a:xfrm>
            <a:off x="1066800" y="958671"/>
            <a:ext cx="10058400" cy="565265"/>
          </a:xfrm>
        </p:spPr>
        <p:txBody>
          <a:bodyPr>
            <a:normAutofit/>
          </a:bodyPr>
          <a:lstStyle/>
          <a:p>
            <a:r>
              <a:rPr lang="en-US" dirty="0"/>
              <a:t>Can Parents Learn HLI?</a:t>
            </a:r>
          </a:p>
        </p:txBody>
      </p:sp>
      <p:sp>
        <p:nvSpPr>
          <p:cNvPr id="7" name="Slide Number Placeholder 6">
            <a:extLst>
              <a:ext uri="{FF2B5EF4-FFF2-40B4-BE49-F238E27FC236}">
                <a16:creationId xmlns:a16="http://schemas.microsoft.com/office/drawing/2014/main" id="{3235D3B1-302E-4611-8FB6-958884D2C8A7}"/>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7</a:t>
            </a:fld>
            <a:endParaRPr lang="en-US" dirty="0"/>
          </a:p>
        </p:txBody>
      </p:sp>
      <p:sp>
        <p:nvSpPr>
          <p:cNvPr id="3" name="TextBox 2">
            <a:extLst>
              <a:ext uri="{FF2B5EF4-FFF2-40B4-BE49-F238E27FC236}">
                <a16:creationId xmlns:a16="http://schemas.microsoft.com/office/drawing/2014/main" id="{4A7FB8A5-3E53-DCC6-C722-8CD8B4EDB26C}"/>
              </a:ext>
            </a:extLst>
          </p:cNvPr>
          <p:cNvSpPr txBox="1"/>
          <p:nvPr/>
        </p:nvSpPr>
        <p:spPr>
          <a:xfrm>
            <a:off x="6894445" y="1893964"/>
            <a:ext cx="3677479" cy="3070071"/>
          </a:xfrm>
          <a:prstGeom prst="rect">
            <a:avLst/>
          </a:prstGeom>
          <a:noFill/>
        </p:spPr>
        <p:txBody>
          <a:bodyPr wrap="square" rtlCol="0">
            <a:spAutoFit/>
          </a:bodyPr>
          <a:lstStyle/>
          <a:p>
            <a:r>
              <a:rPr lang="en-US" dirty="0">
                <a:latin typeface="+mj-lt"/>
              </a:rPr>
              <a:t>Five Competencies of HLI:</a:t>
            </a:r>
          </a:p>
          <a:p>
            <a:pPr marL="285750">
              <a:lnSpc>
                <a:spcPct val="200000"/>
              </a:lnSpc>
              <a:buFont typeface="Arial" panose="020B0604020202020204" pitchFamily="34" charset="0"/>
              <a:buChar char="•"/>
            </a:pPr>
            <a:r>
              <a:rPr lang="en-US" dirty="0">
                <a:latin typeface="+mj-lt"/>
              </a:rPr>
              <a:t>Self-Awareness</a:t>
            </a:r>
          </a:p>
          <a:p>
            <a:pPr marL="285750">
              <a:lnSpc>
                <a:spcPct val="200000"/>
              </a:lnSpc>
              <a:buFont typeface="Arial" panose="020B0604020202020204" pitchFamily="34" charset="0"/>
              <a:buChar char="•"/>
            </a:pPr>
            <a:r>
              <a:rPr lang="en-US" dirty="0">
                <a:latin typeface="+mj-lt"/>
              </a:rPr>
              <a:t>Self-Management</a:t>
            </a:r>
          </a:p>
          <a:p>
            <a:pPr marL="285750">
              <a:lnSpc>
                <a:spcPct val="200000"/>
              </a:lnSpc>
              <a:buFont typeface="Arial" panose="020B0604020202020204" pitchFamily="34" charset="0"/>
              <a:buChar char="•"/>
            </a:pPr>
            <a:r>
              <a:rPr lang="en-US" dirty="0">
                <a:latin typeface="+mj-lt"/>
              </a:rPr>
              <a:t>Social Awareness</a:t>
            </a:r>
          </a:p>
          <a:p>
            <a:pPr marL="285750">
              <a:lnSpc>
                <a:spcPct val="200000"/>
              </a:lnSpc>
              <a:buFont typeface="Arial" panose="020B0604020202020204" pitchFamily="34" charset="0"/>
              <a:buChar char="•"/>
            </a:pPr>
            <a:r>
              <a:rPr lang="en-US" dirty="0">
                <a:latin typeface="+mj-lt"/>
              </a:rPr>
              <a:t>Relationship Skills</a:t>
            </a:r>
          </a:p>
          <a:p>
            <a:pPr marL="285750">
              <a:lnSpc>
                <a:spcPct val="200000"/>
              </a:lnSpc>
              <a:buFont typeface="Arial" panose="020B0604020202020204" pitchFamily="34" charset="0"/>
              <a:buChar char="•"/>
            </a:pPr>
            <a:r>
              <a:rPr lang="en-US" dirty="0">
                <a:latin typeface="+mj-lt"/>
              </a:rPr>
              <a:t>Responsible Decision-making</a:t>
            </a:r>
          </a:p>
        </p:txBody>
      </p:sp>
      <p:sp>
        <p:nvSpPr>
          <p:cNvPr id="5" name="TextBox 4">
            <a:extLst>
              <a:ext uri="{FF2B5EF4-FFF2-40B4-BE49-F238E27FC236}">
                <a16:creationId xmlns:a16="http://schemas.microsoft.com/office/drawing/2014/main" id="{5B986D0D-0B9E-2E69-0959-B56CD7BC5807}"/>
              </a:ext>
            </a:extLst>
          </p:cNvPr>
          <p:cNvSpPr txBox="1"/>
          <p:nvPr/>
        </p:nvSpPr>
        <p:spPr>
          <a:xfrm>
            <a:off x="1484246" y="1943443"/>
            <a:ext cx="5509591" cy="4801314"/>
          </a:xfrm>
          <a:prstGeom prst="rect">
            <a:avLst/>
          </a:prstGeom>
          <a:noFill/>
        </p:spPr>
        <p:txBody>
          <a:bodyPr wrap="square" rtlCol="0">
            <a:spAutoFit/>
          </a:bodyPr>
          <a:lstStyle/>
          <a:p>
            <a:r>
              <a:rPr lang="en-US" dirty="0">
                <a:latin typeface="+mj-lt"/>
              </a:rPr>
              <a:t>Yes! There is always time to learn!!!!!!</a:t>
            </a:r>
          </a:p>
          <a:p>
            <a:endParaRPr lang="en-US" dirty="0">
              <a:latin typeface="+mj-lt"/>
            </a:endParaRPr>
          </a:p>
          <a:p>
            <a:pPr marL="285750" indent="-285750">
              <a:lnSpc>
                <a:spcPct val="150000"/>
              </a:lnSpc>
              <a:buFont typeface="Arial" panose="020B0604020202020204" pitchFamily="34" charset="0"/>
              <a:buChar char="•"/>
            </a:pPr>
            <a:r>
              <a:rPr lang="en-US" dirty="0">
                <a:latin typeface="+mj-lt"/>
              </a:rPr>
              <a:t>Be reflective</a:t>
            </a:r>
          </a:p>
          <a:p>
            <a:pPr marL="285750" indent="-285750">
              <a:lnSpc>
                <a:spcPct val="150000"/>
              </a:lnSpc>
              <a:buFont typeface="Arial" panose="020B0604020202020204" pitchFamily="34" charset="0"/>
              <a:buChar char="•"/>
            </a:pPr>
            <a:r>
              <a:rPr lang="en-US" dirty="0">
                <a:latin typeface="+mj-lt"/>
              </a:rPr>
              <a:t>Read Up</a:t>
            </a:r>
          </a:p>
          <a:p>
            <a:pPr marL="285750" indent="-285750">
              <a:lnSpc>
                <a:spcPct val="150000"/>
              </a:lnSpc>
              <a:buFont typeface="Arial" panose="020B0604020202020204" pitchFamily="34" charset="0"/>
              <a:buChar char="•"/>
            </a:pPr>
            <a:r>
              <a:rPr lang="en-US" dirty="0">
                <a:latin typeface="+mj-lt"/>
              </a:rPr>
              <a:t>Learn to manage stress</a:t>
            </a:r>
          </a:p>
          <a:p>
            <a:pPr marL="285750" indent="-285750">
              <a:lnSpc>
                <a:spcPct val="150000"/>
              </a:lnSpc>
              <a:buFont typeface="Arial" panose="020B0604020202020204" pitchFamily="34" charset="0"/>
              <a:buChar char="•"/>
            </a:pPr>
            <a:r>
              <a:rPr lang="en-US" dirty="0">
                <a:latin typeface="+mj-lt"/>
              </a:rPr>
              <a:t>Read what the school/teacher sends home</a:t>
            </a:r>
          </a:p>
          <a:p>
            <a:pPr marL="285750" indent="-285750">
              <a:lnSpc>
                <a:spcPct val="150000"/>
              </a:lnSpc>
              <a:buFont typeface="Arial" panose="020B0604020202020204" pitchFamily="34" charset="0"/>
              <a:buChar char="•"/>
            </a:pPr>
            <a:r>
              <a:rPr lang="en-US" dirty="0">
                <a:latin typeface="+mj-lt"/>
              </a:rPr>
              <a:t>Talk or think things through </a:t>
            </a:r>
          </a:p>
          <a:p>
            <a:pPr marL="285750" indent="-285750">
              <a:lnSpc>
                <a:spcPct val="150000"/>
              </a:lnSpc>
              <a:buFont typeface="Arial" panose="020B0604020202020204" pitchFamily="34" charset="0"/>
              <a:buChar char="•"/>
            </a:pPr>
            <a:r>
              <a:rPr lang="en-US" dirty="0">
                <a:latin typeface="+mj-lt"/>
              </a:rPr>
              <a:t>Emote and talk about feelings</a:t>
            </a:r>
          </a:p>
          <a:p>
            <a:pPr marL="285750" indent="-285750">
              <a:lnSpc>
                <a:spcPct val="150000"/>
              </a:lnSpc>
              <a:buFont typeface="Arial" panose="020B0604020202020204" pitchFamily="34" charset="0"/>
              <a:buChar char="•"/>
            </a:pPr>
            <a:r>
              <a:rPr lang="en-US" dirty="0">
                <a:latin typeface="+mj-lt"/>
              </a:rPr>
              <a:t>Ask questions</a:t>
            </a:r>
          </a:p>
          <a:p>
            <a:pPr marL="285750" indent="-285750">
              <a:lnSpc>
                <a:spcPct val="150000"/>
              </a:lnSpc>
              <a:buFont typeface="Arial" panose="020B0604020202020204" pitchFamily="34" charset="0"/>
              <a:buChar char="•"/>
            </a:pPr>
            <a:endParaRPr lang="en-US" dirty="0">
              <a:latin typeface="+mj-lt"/>
            </a:endParaRPr>
          </a:p>
          <a:p>
            <a:endParaRPr lang="en-US" dirty="0">
              <a:latin typeface="+mj-lt"/>
            </a:endParaRPr>
          </a:p>
          <a:p>
            <a:endParaRPr lang="en-US" dirty="0"/>
          </a:p>
          <a:p>
            <a:endParaRPr lang="en-US" dirty="0"/>
          </a:p>
        </p:txBody>
      </p:sp>
    </p:spTree>
    <p:extLst>
      <p:ext uri="{BB962C8B-B14F-4D97-AF65-F5344CB8AC3E}">
        <p14:creationId xmlns:p14="http://schemas.microsoft.com/office/powerpoint/2010/main" val="51704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pPr/>
              <a:t>8</a:t>
            </a:fld>
            <a:endParaRPr lang="en-US" dirty="0"/>
          </a:p>
        </p:txBody>
      </p:sp>
      <p:sp>
        <p:nvSpPr>
          <p:cNvPr id="19" name="TextBox 18">
            <a:extLst>
              <a:ext uri="{FF2B5EF4-FFF2-40B4-BE49-F238E27FC236}">
                <a16:creationId xmlns:a16="http://schemas.microsoft.com/office/drawing/2014/main" id="{78C93DBA-B5CA-9184-CE9E-5DBB6769371C}"/>
              </a:ext>
            </a:extLst>
          </p:cNvPr>
          <p:cNvSpPr txBox="1"/>
          <p:nvPr/>
        </p:nvSpPr>
        <p:spPr>
          <a:xfrm>
            <a:off x="1439657" y="796431"/>
            <a:ext cx="9312686" cy="707886"/>
          </a:xfrm>
          <a:prstGeom prst="rect">
            <a:avLst/>
          </a:prstGeom>
          <a:noFill/>
        </p:spPr>
        <p:txBody>
          <a:bodyPr wrap="square" rtlCol="0">
            <a:spAutoFit/>
          </a:bodyPr>
          <a:lstStyle/>
          <a:p>
            <a:pPr algn="ctr"/>
            <a:r>
              <a:rPr lang="en-US" sz="4000" dirty="0">
                <a:latin typeface="+mj-lt"/>
              </a:rPr>
              <a:t>HLI Resources for at Home Learning </a:t>
            </a:r>
          </a:p>
        </p:txBody>
      </p:sp>
      <p:sp>
        <p:nvSpPr>
          <p:cNvPr id="2" name="TextBox 1">
            <a:extLst>
              <a:ext uri="{FF2B5EF4-FFF2-40B4-BE49-F238E27FC236}">
                <a16:creationId xmlns:a16="http://schemas.microsoft.com/office/drawing/2014/main" id="{13DD60D5-CB3F-035B-C8DD-101381B49DF4}"/>
              </a:ext>
            </a:extLst>
          </p:cNvPr>
          <p:cNvSpPr txBox="1"/>
          <p:nvPr/>
        </p:nvSpPr>
        <p:spPr>
          <a:xfrm>
            <a:off x="1212574" y="2007704"/>
            <a:ext cx="4383156" cy="3139321"/>
          </a:xfrm>
          <a:prstGeom prst="rect">
            <a:avLst/>
          </a:prstGeom>
          <a:noFill/>
        </p:spPr>
        <p:txBody>
          <a:bodyPr wrap="square" rtlCol="0">
            <a:spAutoFit/>
          </a:bodyPr>
          <a:lstStyle/>
          <a:p>
            <a:r>
              <a:rPr lang="en-US" dirty="0">
                <a:latin typeface="+mj-lt"/>
              </a:rPr>
              <a:t>Websites:</a:t>
            </a:r>
          </a:p>
          <a:p>
            <a:endParaRPr lang="en-US" dirty="0">
              <a:latin typeface="+mj-lt"/>
            </a:endParaRPr>
          </a:p>
          <a:p>
            <a:r>
              <a:rPr lang="en-US" dirty="0">
                <a:latin typeface="+mj-lt"/>
              </a:rPr>
              <a:t>Casel.org – explains HLI in length and provides implementation strategies</a:t>
            </a:r>
          </a:p>
          <a:p>
            <a:endParaRPr lang="en-US" dirty="0">
              <a:latin typeface="+mj-lt"/>
            </a:endParaRPr>
          </a:p>
          <a:p>
            <a:r>
              <a:rPr lang="en-US" dirty="0">
                <a:latin typeface="+mj-lt"/>
                <a:hlinkClick r:id="rId2"/>
              </a:rPr>
              <a:t>https://quandarygame.org/</a:t>
            </a:r>
            <a:endParaRPr lang="en-US" dirty="0">
              <a:latin typeface="+mj-lt"/>
            </a:endParaRPr>
          </a:p>
          <a:p>
            <a:endParaRPr lang="en-US" dirty="0">
              <a:latin typeface="+mj-lt"/>
            </a:endParaRPr>
          </a:p>
          <a:p>
            <a:r>
              <a:rPr lang="en-US" dirty="0">
                <a:latin typeface="+mj-lt"/>
                <a:hlinkClick r:id="rId3"/>
              </a:rPr>
              <a:t>https://pbskids.org/games/feelings</a:t>
            </a:r>
            <a:endParaRPr lang="en-US" dirty="0">
              <a:latin typeface="+mj-lt"/>
            </a:endParaRPr>
          </a:p>
          <a:p>
            <a:endParaRPr lang="en-US" dirty="0">
              <a:latin typeface="+mj-lt"/>
            </a:endParaRPr>
          </a:p>
          <a:p>
            <a:r>
              <a:rPr lang="en-US" dirty="0">
                <a:latin typeface="+mj-lt"/>
              </a:rPr>
              <a:t>Additional resources in </a:t>
            </a:r>
            <a:r>
              <a:rPr lang="en-US" dirty="0" err="1">
                <a:latin typeface="+mj-lt"/>
              </a:rPr>
              <a:t>Classlink</a:t>
            </a:r>
            <a:endParaRPr lang="en-US" dirty="0">
              <a:latin typeface="+mj-lt"/>
            </a:endParaRPr>
          </a:p>
          <a:p>
            <a:endParaRPr lang="en-US" dirty="0"/>
          </a:p>
        </p:txBody>
      </p:sp>
      <p:sp>
        <p:nvSpPr>
          <p:cNvPr id="3" name="TextBox 2">
            <a:extLst>
              <a:ext uri="{FF2B5EF4-FFF2-40B4-BE49-F238E27FC236}">
                <a16:creationId xmlns:a16="http://schemas.microsoft.com/office/drawing/2014/main" id="{29A14E5B-3D70-E411-8E34-A0F4CCB8E86A}"/>
              </a:ext>
            </a:extLst>
          </p:cNvPr>
          <p:cNvSpPr txBox="1"/>
          <p:nvPr/>
        </p:nvSpPr>
        <p:spPr>
          <a:xfrm>
            <a:off x="6096000" y="1885539"/>
            <a:ext cx="4883426" cy="3970318"/>
          </a:xfrm>
          <a:prstGeom prst="rect">
            <a:avLst/>
          </a:prstGeom>
          <a:noFill/>
        </p:spPr>
        <p:txBody>
          <a:bodyPr wrap="square" rtlCol="0">
            <a:spAutoFit/>
          </a:bodyPr>
          <a:lstStyle/>
          <a:p>
            <a:r>
              <a:rPr lang="en-US" dirty="0">
                <a:latin typeface="+mj-lt"/>
              </a:rPr>
              <a:t>Games:</a:t>
            </a:r>
          </a:p>
          <a:p>
            <a:endParaRPr lang="en-US" dirty="0">
              <a:latin typeface="+mj-lt"/>
            </a:endParaRPr>
          </a:p>
          <a:p>
            <a:r>
              <a:rPr lang="en-US" dirty="0">
                <a:latin typeface="+mj-lt"/>
              </a:rPr>
              <a:t>Don’t Break the Ice – write questions on blocks</a:t>
            </a:r>
          </a:p>
          <a:p>
            <a:r>
              <a:rPr lang="en-US" dirty="0">
                <a:latin typeface="+mj-lt"/>
              </a:rPr>
              <a:t>Happy or Not </a:t>
            </a:r>
          </a:p>
          <a:p>
            <a:r>
              <a:rPr lang="en-US" dirty="0">
                <a:latin typeface="+mj-lt"/>
              </a:rPr>
              <a:t>Emotion Flashcards</a:t>
            </a:r>
          </a:p>
          <a:p>
            <a:r>
              <a:rPr lang="en-US" dirty="0">
                <a:latin typeface="+mj-lt"/>
              </a:rPr>
              <a:t>Silly Street</a:t>
            </a:r>
          </a:p>
          <a:p>
            <a:r>
              <a:rPr lang="en-US" dirty="0">
                <a:latin typeface="+mj-lt"/>
              </a:rPr>
              <a:t>Essential Conversation Cards</a:t>
            </a:r>
          </a:p>
          <a:p>
            <a:r>
              <a:rPr lang="en-US" dirty="0">
                <a:latin typeface="+mj-lt"/>
              </a:rPr>
              <a:t>Stop the Drama </a:t>
            </a:r>
            <a:r>
              <a:rPr lang="en-US" dirty="0" err="1">
                <a:latin typeface="+mj-lt"/>
              </a:rPr>
              <a:t>Thumball</a:t>
            </a:r>
            <a:endParaRPr lang="en-US" dirty="0">
              <a:latin typeface="+mj-lt"/>
            </a:endParaRPr>
          </a:p>
          <a:p>
            <a:r>
              <a:rPr lang="en-US" dirty="0">
                <a:latin typeface="+mj-lt"/>
              </a:rPr>
              <a:t>Mindfulness Matters </a:t>
            </a:r>
          </a:p>
          <a:p>
            <a:r>
              <a:rPr lang="en-US" dirty="0">
                <a:latin typeface="+mj-lt"/>
              </a:rPr>
              <a:t>Chat Chains</a:t>
            </a:r>
          </a:p>
          <a:p>
            <a:r>
              <a:rPr lang="en-US" dirty="0">
                <a:latin typeface="+mj-lt"/>
              </a:rPr>
              <a:t>I Like Me 1 2 3 </a:t>
            </a:r>
          </a:p>
          <a:p>
            <a:endParaRPr lang="en-US" dirty="0">
              <a:latin typeface="+mj-lt"/>
            </a:endParaRPr>
          </a:p>
          <a:p>
            <a:r>
              <a:rPr lang="en-US" dirty="0">
                <a:latin typeface="+mj-lt"/>
              </a:rPr>
              <a:t> - All available on Amazon </a:t>
            </a:r>
          </a:p>
        </p:txBody>
      </p:sp>
    </p:spTree>
    <p:extLst>
      <p:ext uri="{BB962C8B-B14F-4D97-AF65-F5344CB8AC3E}">
        <p14:creationId xmlns:p14="http://schemas.microsoft.com/office/powerpoint/2010/main" val="4151694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76DE-9FCD-3F93-5B61-7C3B4FD45A69}"/>
              </a:ext>
            </a:extLst>
          </p:cNvPr>
          <p:cNvSpPr>
            <a:spLocks noGrp="1"/>
          </p:cNvSpPr>
          <p:nvPr>
            <p:ph type="title"/>
          </p:nvPr>
        </p:nvSpPr>
        <p:spPr>
          <a:xfrm>
            <a:off x="2305877" y="1292087"/>
            <a:ext cx="8169965" cy="640080"/>
          </a:xfrm>
        </p:spPr>
        <p:txBody>
          <a:bodyPr/>
          <a:lstStyle/>
          <a:p>
            <a:r>
              <a:rPr lang="en-US" dirty="0"/>
              <a:t>Please Take the Post Training Survey </a:t>
            </a:r>
          </a:p>
        </p:txBody>
      </p:sp>
      <p:sp>
        <p:nvSpPr>
          <p:cNvPr id="8" name="Date Placeholder 7">
            <a:extLst>
              <a:ext uri="{FF2B5EF4-FFF2-40B4-BE49-F238E27FC236}">
                <a16:creationId xmlns:a16="http://schemas.microsoft.com/office/drawing/2014/main" id="{40A0F818-7FF3-49DE-FC51-6E96ABC8F540}"/>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0E5C227-2E56-43BB-51C8-CCC767579F3A}"/>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a16="http://schemas.microsoft.com/office/drawing/2014/main" id="{9BD69FD5-F1AC-5799-1B3E-08A7225628AA}"/>
              </a:ext>
            </a:extLst>
          </p:cNvPr>
          <p:cNvSpPr>
            <a:spLocks noGrp="1"/>
          </p:cNvSpPr>
          <p:nvPr>
            <p:ph type="sldNum" sz="quarter" idx="12"/>
          </p:nvPr>
        </p:nvSpPr>
        <p:spPr/>
        <p:txBody>
          <a:bodyPr/>
          <a:lstStyle/>
          <a:p>
            <a:fld id="{B5CEABB6-07DC-46E8-9B57-56EC44A396E5}" type="slidenum">
              <a:rPr lang="en-US" smtClean="0"/>
              <a:pPr/>
              <a:t>9</a:t>
            </a:fld>
            <a:endParaRPr lang="en-US" dirty="0"/>
          </a:p>
        </p:txBody>
      </p:sp>
      <p:pic>
        <p:nvPicPr>
          <p:cNvPr id="12" name="Picture 11" descr="Qr code&#10;&#10;Description automatically generated">
            <a:extLst>
              <a:ext uri="{FF2B5EF4-FFF2-40B4-BE49-F238E27FC236}">
                <a16:creationId xmlns:a16="http://schemas.microsoft.com/office/drawing/2014/main" id="{6F063CE4-3E60-60A8-AE5D-6551265DFC7F}"/>
              </a:ext>
            </a:extLst>
          </p:cNvPr>
          <p:cNvPicPr>
            <a:picLocks noChangeAspect="1"/>
          </p:cNvPicPr>
          <p:nvPr/>
        </p:nvPicPr>
        <p:blipFill>
          <a:blip r:embed="rId2"/>
          <a:stretch>
            <a:fillRect/>
          </a:stretch>
        </p:blipFill>
        <p:spPr>
          <a:xfrm>
            <a:off x="4905375" y="2484949"/>
            <a:ext cx="2381250" cy="2381250"/>
          </a:xfrm>
          <a:prstGeom prst="rect">
            <a:avLst/>
          </a:prstGeom>
        </p:spPr>
      </p:pic>
    </p:spTree>
    <p:extLst>
      <p:ext uri="{BB962C8B-B14F-4D97-AF65-F5344CB8AC3E}">
        <p14:creationId xmlns:p14="http://schemas.microsoft.com/office/powerpoint/2010/main" val="3697750660"/>
      </p:ext>
    </p:extLst>
  </p:cSld>
  <p:clrMapOvr>
    <a:masterClrMapping/>
  </p:clrMapOvr>
</p:sld>
</file>

<file path=ppt/theme/theme1.xml><?xml version="1.0" encoding="utf-8"?>
<a:theme xmlns:a="http://schemas.openxmlformats.org/drawingml/2006/main" name="Office Them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plan_Win32_JB_v2.potx" id="{4FF3F717-9619-4E3E-B7E1-224C2BAE421F}" vid="{95E17E32-21CE-414D-883D-B820BF1E38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94EF9C-37D7-43D3-8ABF-F4762A9116D8}">
  <ds:schemaRefs>
    <ds:schemaRef ds:uri="http://purl.org/dc/elements/1.1/"/>
    <ds:schemaRef ds:uri="http://purl.org/dc/dcmitype/"/>
    <ds:schemaRef ds:uri="71af3243-3dd4-4a8d-8c0d-dd76da1f02a5"/>
    <ds:schemaRef ds:uri="http://schemas.microsoft.com/office/2006/metadata/properties"/>
    <ds:schemaRef ds:uri="http://schemas.microsoft.com/office/2006/documentManagement/types"/>
    <ds:schemaRef ds:uri="16c05727-aa75-4e4a-9b5f-8a80a1165891"/>
    <ds:schemaRef ds:uri="http://schemas.openxmlformats.org/package/2006/metadata/core-properties"/>
    <ds:schemaRef ds:uri="http://schemas.microsoft.com/office/infopath/2007/PartnerControls"/>
    <ds:schemaRef ds:uri="http://purl.org/dc/terms/"/>
    <ds:schemaRef ds:uri="230e9df3-be65-4c73-a93b-d1236ebd677e"/>
    <ds:schemaRef ds:uri="http://schemas.microsoft.com/sharepoint/v3"/>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{FD75A355-B7D0-4D08-B40E-85D46E188E54}tf10081922_win32</Template>
  <TotalTime>209</TotalTime>
  <Words>703</Words>
  <Application>Microsoft Office PowerPoint</Application>
  <PresentationFormat>Widescreen</PresentationFormat>
  <Paragraphs>122</Paragraphs>
  <Slides>10</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Quire Sans Pro Light</vt:lpstr>
      <vt:lpstr>Tisa Offc Serif Pro</vt:lpstr>
      <vt:lpstr>Office Theme</vt:lpstr>
      <vt:lpstr>Title I – Parent Engagement Training</vt:lpstr>
      <vt:lpstr>Please Take the Pre-Training Survey </vt:lpstr>
      <vt:lpstr>How to Explain HLI to a Parent </vt:lpstr>
      <vt:lpstr>Why a Parent may be concerned about HLI</vt:lpstr>
      <vt:lpstr>How to Combat Parent Concerns </vt:lpstr>
      <vt:lpstr>How a Parent Can Support HLI</vt:lpstr>
      <vt:lpstr>Can Parents Learn HLI?</vt:lpstr>
      <vt:lpstr>PowerPoint Presentation</vt:lpstr>
      <vt:lpstr>Please Take the Post Training Survey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 Parent Engagement Training</dc:title>
  <dc:creator>Elizabeth  Hogan</dc:creator>
  <cp:lastModifiedBy>Elizabeth  Hogan</cp:lastModifiedBy>
  <cp:revision>4</cp:revision>
  <cp:lastPrinted>2022-11-28T14:49:29Z</cp:lastPrinted>
  <dcterms:created xsi:type="dcterms:W3CDTF">2022-06-27T19:12:29Z</dcterms:created>
  <dcterms:modified xsi:type="dcterms:W3CDTF">2022-11-28T14:49:41Z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