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w Bold" panose="020B0604020202020204" charset="0"/>
      <p:regular r:id="rId18"/>
    </p:embeddedFont>
    <p:embeddedFont>
      <p:font typeface="Telegraf" panose="020B0604020202020204" charset="0"/>
      <p:regular r:id="rId19"/>
    </p:embeddedFont>
    <p:embeddedFont>
      <p:font typeface="Telegraf Bold" panose="020B0604020202020204" charset="0"/>
      <p:regular r:id="rId20"/>
    </p:embeddedFont>
    <p:embeddedFont>
      <p:font typeface="Telegraf Heavy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svg"/><Relationship Id="rId7" Type="http://schemas.openxmlformats.org/officeDocument/2006/relationships/image" Target="../media/image1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3.svg"/><Relationship Id="rId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svg"/><Relationship Id="rId7" Type="http://schemas.openxmlformats.org/officeDocument/2006/relationships/image" Target="../media/image3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08597">
            <a:off x="14198417" y="5350254"/>
            <a:ext cx="5199973" cy="7277316"/>
          </a:xfrm>
          <a:custGeom>
            <a:avLst/>
            <a:gdLst/>
            <a:ahLst/>
            <a:cxnLst/>
            <a:rect l="l" t="t" r="r" b="b"/>
            <a:pathLst>
              <a:path w="5199973" h="7277316">
                <a:moveTo>
                  <a:pt x="0" y="0"/>
                </a:moveTo>
                <a:lnTo>
                  <a:pt x="5199973" y="0"/>
                </a:lnTo>
                <a:lnTo>
                  <a:pt x="5199973" y="7277315"/>
                </a:lnTo>
                <a:lnTo>
                  <a:pt x="0" y="7277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07151" y="3970146"/>
            <a:ext cx="11073699" cy="890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0"/>
              </a:lnSpc>
            </a:pPr>
            <a:r>
              <a:rPr lang="en-US" sz="9261">
                <a:solidFill>
                  <a:srgbClr val="5F7783"/>
                </a:solidFill>
                <a:latin typeface="Telegraf Heavy"/>
              </a:rPr>
              <a:t>TITLE I NIGHT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9663" y="2969869"/>
            <a:ext cx="7548675" cy="28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"/>
              </a:lnSpc>
            </a:pPr>
            <a:r>
              <a:rPr lang="en-US" sz="2946">
                <a:solidFill>
                  <a:srgbClr val="5F7783"/>
                </a:solidFill>
                <a:latin typeface="Telegraf"/>
              </a:rPr>
              <a:t>FEDERAL PROGRAMS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69663" y="5241857"/>
            <a:ext cx="7548675" cy="32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3367">
                <a:solidFill>
                  <a:srgbClr val="5F7783"/>
                </a:solidFill>
                <a:latin typeface="Telegraf"/>
              </a:rPr>
              <a:t>School Year 2023-2024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725689" y="515168"/>
            <a:ext cx="6645148" cy="5400693"/>
          </a:xfrm>
          <a:custGeom>
            <a:avLst/>
            <a:gdLst/>
            <a:ahLst/>
            <a:cxnLst/>
            <a:rect l="l" t="t" r="r" b="b"/>
            <a:pathLst>
              <a:path w="6645148" h="5400693">
                <a:moveTo>
                  <a:pt x="0" y="0"/>
                </a:moveTo>
                <a:lnTo>
                  <a:pt x="6645149" y="0"/>
                </a:lnTo>
                <a:lnTo>
                  <a:pt x="6645149" y="5400693"/>
                </a:lnTo>
                <a:lnTo>
                  <a:pt x="0" y="5400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52569" y="-927039"/>
            <a:ext cx="5491668" cy="4443259"/>
          </a:xfrm>
          <a:custGeom>
            <a:avLst/>
            <a:gdLst/>
            <a:ahLst/>
            <a:cxnLst/>
            <a:rect l="l" t="t" r="r" b="b"/>
            <a:pathLst>
              <a:path w="5491668" h="4443259">
                <a:moveTo>
                  <a:pt x="0" y="0"/>
                </a:moveTo>
                <a:lnTo>
                  <a:pt x="5491668" y="0"/>
                </a:lnTo>
                <a:lnTo>
                  <a:pt x="5491668" y="4443258"/>
                </a:lnTo>
                <a:lnTo>
                  <a:pt x="0" y="4443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39509">
            <a:off x="1518992" y="7913161"/>
            <a:ext cx="4066369" cy="3659732"/>
          </a:xfrm>
          <a:custGeom>
            <a:avLst/>
            <a:gdLst/>
            <a:ahLst/>
            <a:cxnLst/>
            <a:rect l="l" t="t" r="r" b="b"/>
            <a:pathLst>
              <a:path w="4066369" h="3659732">
                <a:moveTo>
                  <a:pt x="0" y="0"/>
                </a:moveTo>
                <a:lnTo>
                  <a:pt x="4066369" y="0"/>
                </a:lnTo>
                <a:lnTo>
                  <a:pt x="4066369" y="3659732"/>
                </a:lnTo>
                <a:lnTo>
                  <a:pt x="0" y="3659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195579" y="-278833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63027" y="4517888"/>
            <a:ext cx="560556" cy="523865"/>
          </a:xfrm>
          <a:custGeom>
            <a:avLst/>
            <a:gdLst/>
            <a:ahLst/>
            <a:cxnLst/>
            <a:rect l="l" t="t" r="r" b="b"/>
            <a:pathLst>
              <a:path w="560556" h="523865">
                <a:moveTo>
                  <a:pt x="0" y="0"/>
                </a:moveTo>
                <a:lnTo>
                  <a:pt x="560556" y="0"/>
                </a:lnTo>
                <a:lnTo>
                  <a:pt x="560556" y="523865"/>
                </a:lnTo>
                <a:lnTo>
                  <a:pt x="0" y="5238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02704" y="9819227"/>
            <a:ext cx="582072" cy="543973"/>
          </a:xfrm>
          <a:custGeom>
            <a:avLst/>
            <a:gdLst/>
            <a:ahLst/>
            <a:cxnLst/>
            <a:rect l="l" t="t" r="r" b="b"/>
            <a:pathLst>
              <a:path w="582072" h="543973">
                <a:moveTo>
                  <a:pt x="0" y="0"/>
                </a:moveTo>
                <a:lnTo>
                  <a:pt x="582071" y="0"/>
                </a:lnTo>
                <a:lnTo>
                  <a:pt x="582071" y="543973"/>
                </a:lnTo>
                <a:lnTo>
                  <a:pt x="0" y="543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6461741"/>
            <a:ext cx="878815" cy="821293"/>
          </a:xfrm>
          <a:custGeom>
            <a:avLst/>
            <a:gdLst/>
            <a:ahLst/>
            <a:cxnLst/>
            <a:rect l="l" t="t" r="r" b="b"/>
            <a:pathLst>
              <a:path w="878815" h="821293">
                <a:moveTo>
                  <a:pt x="0" y="0"/>
                </a:moveTo>
                <a:lnTo>
                  <a:pt x="878815" y="0"/>
                </a:lnTo>
                <a:lnTo>
                  <a:pt x="878815" y="821293"/>
                </a:lnTo>
                <a:lnTo>
                  <a:pt x="0" y="821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593368" y="4189375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424104" y="4877497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575652" y="9578771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641489" y="864444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7836401" y="5975435"/>
            <a:ext cx="2615198" cy="2615198"/>
            <a:chOff x="0" y="0"/>
            <a:chExt cx="3486931" cy="348693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486931" cy="348693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3D5E0">
                  <a:alpha val="46667"/>
                </a:srgbClr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43671" y="243671"/>
              <a:ext cx="2999589" cy="2999589"/>
            </a:xfrm>
            <a:custGeom>
              <a:avLst/>
              <a:gdLst/>
              <a:ahLst/>
              <a:cxnLst/>
              <a:rect l="l" t="t" r="r" b="b"/>
              <a:pathLst>
                <a:path w="2999589" h="2999589">
                  <a:moveTo>
                    <a:pt x="0" y="0"/>
                  </a:moveTo>
                  <a:lnTo>
                    <a:pt x="2999589" y="0"/>
                  </a:lnTo>
                  <a:lnTo>
                    <a:pt x="2999589" y="2999589"/>
                  </a:lnTo>
                  <a:lnTo>
                    <a:pt x="0" y="29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981"/>
            <a:ext cx="7881015" cy="10402962"/>
          </a:xfrm>
          <a:prstGeom prst="rect">
            <a:avLst/>
          </a:prstGeom>
          <a:solidFill>
            <a:srgbClr val="A3D5E0">
              <a:alpha val="46667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2485249" y="7552228"/>
            <a:ext cx="2910516" cy="2185533"/>
          </a:xfrm>
          <a:custGeom>
            <a:avLst/>
            <a:gdLst/>
            <a:ahLst/>
            <a:cxnLst/>
            <a:rect l="l" t="t" r="r" b="b"/>
            <a:pathLst>
              <a:path w="2910516" h="2185533">
                <a:moveTo>
                  <a:pt x="0" y="0"/>
                </a:moveTo>
                <a:lnTo>
                  <a:pt x="2910517" y="0"/>
                </a:lnTo>
                <a:lnTo>
                  <a:pt x="2910517" y="2185533"/>
                </a:lnTo>
                <a:lnTo>
                  <a:pt x="0" y="2185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4982" y="549239"/>
            <a:ext cx="4251052" cy="4288577"/>
          </a:xfrm>
          <a:custGeom>
            <a:avLst/>
            <a:gdLst/>
            <a:ahLst/>
            <a:cxnLst/>
            <a:rect l="l" t="t" r="r" b="b"/>
            <a:pathLst>
              <a:path w="4251052" h="4288577">
                <a:moveTo>
                  <a:pt x="0" y="0"/>
                </a:moveTo>
                <a:lnTo>
                  <a:pt x="4251052" y="0"/>
                </a:lnTo>
                <a:lnTo>
                  <a:pt x="4251052" y="4288577"/>
                </a:lnTo>
                <a:lnTo>
                  <a:pt x="0" y="4288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09998" y="1249493"/>
            <a:ext cx="1377437" cy="475216"/>
          </a:xfrm>
          <a:custGeom>
            <a:avLst/>
            <a:gdLst/>
            <a:ahLst/>
            <a:cxnLst/>
            <a:rect l="l" t="t" r="r" b="b"/>
            <a:pathLst>
              <a:path w="1377437" h="475216">
                <a:moveTo>
                  <a:pt x="0" y="0"/>
                </a:moveTo>
                <a:lnTo>
                  <a:pt x="1377438" y="0"/>
                </a:lnTo>
                <a:lnTo>
                  <a:pt x="1377438" y="475216"/>
                </a:lnTo>
                <a:lnTo>
                  <a:pt x="0" y="47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35393" y="1249493"/>
            <a:ext cx="1532889" cy="462421"/>
          </a:xfrm>
          <a:custGeom>
            <a:avLst/>
            <a:gdLst/>
            <a:ahLst/>
            <a:cxnLst/>
            <a:rect l="l" t="t" r="r" b="b"/>
            <a:pathLst>
              <a:path w="1532889" h="462421">
                <a:moveTo>
                  <a:pt x="0" y="0"/>
                </a:moveTo>
                <a:lnTo>
                  <a:pt x="1532889" y="0"/>
                </a:lnTo>
                <a:lnTo>
                  <a:pt x="1532889" y="462422"/>
                </a:lnTo>
                <a:lnTo>
                  <a:pt x="0" y="462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1720" y="5041338"/>
            <a:ext cx="6677575" cy="125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7"/>
              </a:lnSpc>
            </a:pPr>
            <a:r>
              <a:rPr lang="en-US" sz="7382">
                <a:solidFill>
                  <a:srgbClr val="5F7783"/>
                </a:solidFill>
                <a:latin typeface="Telegraf Bold"/>
              </a:rPr>
              <a:t>SAC Meetings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7545" y="6280050"/>
            <a:ext cx="5565926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F7783"/>
                </a:solidFill>
                <a:latin typeface="Telegraf Bold"/>
              </a:rPr>
              <a:t>Get Involved!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3476" y="2372208"/>
            <a:ext cx="2431920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GERALD ADAMS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3476" y="3962464"/>
            <a:ext cx="2896724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HORACE O'BRYANT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3476" y="5552720"/>
            <a:ext cx="3118720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KEY LARGO SCHOOL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3476" y="7138570"/>
            <a:ext cx="4000604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POINCIANA ELEMENTARY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53476" y="8728826"/>
            <a:ext cx="3077096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STANLEY SWITLICK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51128" y="2372208"/>
            <a:ext cx="3927125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CHECK SCHOOL WEBSITE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51128" y="3854339"/>
            <a:ext cx="3927125" cy="65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3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FOURTH TUESDAY OF EACH MONTH AT 12:00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51128" y="8728826"/>
            <a:ext cx="3927125" cy="39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CHECK SCHOOL WEBSITE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35154" y="7045523"/>
            <a:ext cx="3927125" cy="65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3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THIRD TUESDAY OF EACH MONTH AT 8:15 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51128" y="5442393"/>
            <a:ext cx="3927125" cy="65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3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SECOND MONDAY OF EACH MONTH AT 5:45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439"/>
            <a:ext cx="1375325" cy="2064278"/>
          </a:xfrm>
          <a:custGeom>
            <a:avLst/>
            <a:gdLst/>
            <a:ahLst/>
            <a:cxnLst/>
            <a:rect l="l" t="t" r="r" b="b"/>
            <a:pathLst>
              <a:path w="1375325" h="2064278">
                <a:moveTo>
                  <a:pt x="0" y="0"/>
                </a:moveTo>
                <a:lnTo>
                  <a:pt x="1375325" y="0"/>
                </a:lnTo>
                <a:lnTo>
                  <a:pt x="1375325" y="2064278"/>
                </a:lnTo>
                <a:lnTo>
                  <a:pt x="0" y="206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5200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14276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108890" y="1575518"/>
            <a:ext cx="15112954" cy="970641"/>
            <a:chOff x="0" y="0"/>
            <a:chExt cx="4193918" cy="2693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3918" cy="269358"/>
            </a:xfrm>
            <a:custGeom>
              <a:avLst/>
              <a:gdLst/>
              <a:ahLst/>
              <a:cxnLst/>
              <a:rect l="l" t="t" r="r" b="b"/>
              <a:pathLst>
                <a:path w="4193918" h="269358">
                  <a:moveTo>
                    <a:pt x="0" y="0"/>
                  </a:moveTo>
                  <a:lnTo>
                    <a:pt x="4193918" y="0"/>
                  </a:lnTo>
                  <a:lnTo>
                    <a:pt x="4193918" y="269358"/>
                  </a:lnTo>
                  <a:lnTo>
                    <a:pt x="0" y="269358"/>
                  </a:lnTo>
                  <a:close/>
                </a:path>
              </a:pathLst>
            </a:custGeom>
            <a:solidFill>
              <a:srgbClr val="D044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43869" y="488162"/>
            <a:ext cx="15642996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0"/>
              </a:lnSpc>
            </a:pPr>
            <a:r>
              <a:rPr lang="en-US" sz="6600">
                <a:solidFill>
                  <a:srgbClr val="5F7783"/>
                </a:solidFill>
                <a:latin typeface="Telegraf Bold"/>
              </a:rPr>
              <a:t>Title I Parent Goals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58428" y="3507832"/>
            <a:ext cx="4825057" cy="7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4170" u="sng">
                <a:solidFill>
                  <a:srgbClr val="5F7783"/>
                </a:solidFill>
                <a:latin typeface="Telegraf Bold"/>
              </a:rPr>
              <a:t>At-Home Learning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6404" y="4414009"/>
            <a:ext cx="7329104" cy="311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Reading at home everyday for at least 20 minutes.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Math practice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Kits available to check out in the Parent Resource Center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06280" y="3507832"/>
            <a:ext cx="6242027" cy="7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4170" u="sng">
                <a:solidFill>
                  <a:srgbClr val="5F7783"/>
                </a:solidFill>
                <a:latin typeface="Telegraf Bold"/>
              </a:rPr>
              <a:t>Practice Good Behavior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72992" y="4414009"/>
            <a:ext cx="7108604" cy="311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Restroom use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Covering a cough or sneeze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Hand washing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Putting things away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Listening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2135" y="1757896"/>
            <a:ext cx="14846464" cy="66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8"/>
              </a:lnSpc>
            </a:pPr>
            <a:r>
              <a:rPr lang="en-US" sz="4745">
                <a:solidFill>
                  <a:srgbClr val="FFFFFF"/>
                </a:solidFill>
                <a:latin typeface="Telegraf Bold"/>
              </a:rPr>
              <a:t>First and Most Important Teacher in a Child's Life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981"/>
            <a:ext cx="7881015" cy="10402962"/>
          </a:xfrm>
          <a:prstGeom prst="rect">
            <a:avLst/>
          </a:prstGeom>
          <a:solidFill>
            <a:srgbClr val="F3BE41">
              <a:alpha val="46667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2397458" y="1754249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1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632676" y="1989467"/>
            <a:ext cx="2615664" cy="2615664"/>
          </a:xfrm>
          <a:custGeom>
            <a:avLst/>
            <a:gdLst/>
            <a:ahLst/>
            <a:cxnLst/>
            <a:rect l="l" t="t" r="r" b="b"/>
            <a:pathLst>
              <a:path w="2615664" h="2615664">
                <a:moveTo>
                  <a:pt x="0" y="0"/>
                </a:moveTo>
                <a:lnTo>
                  <a:pt x="2615664" y="0"/>
                </a:lnTo>
                <a:lnTo>
                  <a:pt x="2615664" y="2615664"/>
                </a:lnTo>
                <a:lnTo>
                  <a:pt x="0" y="261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6966" y="5684656"/>
            <a:ext cx="7207084" cy="258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>
                <a:solidFill>
                  <a:srgbClr val="FFFFFF"/>
                </a:solidFill>
                <a:latin typeface="Telegraf Bold"/>
              </a:rPr>
              <a:t>Thank</a:t>
            </a:r>
          </a:p>
          <a:p>
            <a:pPr algn="ctr">
              <a:lnSpc>
                <a:spcPts val="9499"/>
              </a:lnSpc>
            </a:pPr>
            <a:r>
              <a:rPr lang="en-US" sz="9999">
                <a:solidFill>
                  <a:srgbClr val="FFFFFF"/>
                </a:solidFill>
                <a:latin typeface="Telegraf Bold"/>
              </a:rPr>
              <a:t>You!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64550" y="5011677"/>
            <a:ext cx="6300902" cy="1684874"/>
            <a:chOff x="0" y="0"/>
            <a:chExt cx="8401202" cy="2246499"/>
          </a:xfrm>
        </p:grpSpPr>
        <p:sp>
          <p:nvSpPr>
            <p:cNvPr id="9" name="TextBox 9"/>
            <p:cNvSpPr txBox="1"/>
            <p:nvPr/>
          </p:nvSpPr>
          <p:spPr>
            <a:xfrm>
              <a:off x="2097499" y="-66675"/>
              <a:ext cx="4206204" cy="534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2300" spc="230">
                  <a:solidFill>
                    <a:srgbClr val="5F7783"/>
                  </a:solidFill>
                  <a:latin typeface="Now Bold"/>
                </a:rPr>
                <a:t>RACHEL SPENCER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29133" y="632583"/>
              <a:ext cx="7342937" cy="961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4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PARENT AND FAMILY ENGAGEMENT COORDINATOR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92144"/>
              <a:ext cx="8401202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Rachel.Spencer@KeysSchools.com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30240" y="2607621"/>
            <a:ext cx="6169522" cy="1344930"/>
            <a:chOff x="0" y="0"/>
            <a:chExt cx="8226029" cy="1793240"/>
          </a:xfrm>
        </p:grpSpPr>
        <p:sp>
          <p:nvSpPr>
            <p:cNvPr id="13" name="TextBox 13"/>
            <p:cNvSpPr txBox="1"/>
            <p:nvPr/>
          </p:nvSpPr>
          <p:spPr>
            <a:xfrm>
              <a:off x="2009913" y="-66675"/>
              <a:ext cx="4202627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JESSICA BASTIEN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11701" y="586105"/>
              <a:ext cx="4202627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TITLE 1 DIRECTOR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38885"/>
              <a:ext cx="8226029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Jessica.Bastien@KeysSchools.com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19621" y="7753826"/>
            <a:ext cx="6390760" cy="1359558"/>
            <a:chOff x="0" y="0"/>
            <a:chExt cx="8521014" cy="1812744"/>
          </a:xfrm>
        </p:grpSpPr>
        <p:sp>
          <p:nvSpPr>
            <p:cNvPr id="17" name="TextBox 17"/>
            <p:cNvSpPr txBox="1"/>
            <p:nvPr/>
          </p:nvSpPr>
          <p:spPr>
            <a:xfrm>
              <a:off x="1452716" y="-66675"/>
              <a:ext cx="5735394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CAROLINA CANTON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25164" y="694763"/>
              <a:ext cx="6390497" cy="452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4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TITLE I DISTRICT CONTACT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258389"/>
              <a:ext cx="8521014" cy="554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spc="240">
                  <a:solidFill>
                    <a:srgbClr val="5F7783"/>
                  </a:solidFill>
                  <a:latin typeface="Now Bold"/>
                </a:rPr>
                <a:t>Carolina.Canton@KeysSchools.com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517897" y="1230766"/>
            <a:ext cx="9194207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en-US" sz="5000">
                <a:solidFill>
                  <a:srgbClr val="245677"/>
                </a:solidFill>
                <a:latin typeface="Telegraf Heavy"/>
              </a:rPr>
              <a:t>For Questions or Comments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302726"/>
            <a:ext cx="9257154" cy="1955574"/>
          </a:xfrm>
          <a:custGeom>
            <a:avLst/>
            <a:gdLst/>
            <a:ahLst/>
            <a:cxnLst/>
            <a:rect l="l" t="t" r="r" b="b"/>
            <a:pathLst>
              <a:path w="9257154" h="1955574">
                <a:moveTo>
                  <a:pt x="0" y="0"/>
                </a:moveTo>
                <a:lnTo>
                  <a:pt x="9257154" y="0"/>
                </a:lnTo>
                <a:lnTo>
                  <a:pt x="9257154" y="1955574"/>
                </a:lnTo>
                <a:lnTo>
                  <a:pt x="0" y="1955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47144" y="1477818"/>
            <a:ext cx="12793711" cy="3303104"/>
          </a:xfrm>
          <a:custGeom>
            <a:avLst/>
            <a:gdLst/>
            <a:ahLst/>
            <a:cxnLst/>
            <a:rect l="l" t="t" r="r" b="b"/>
            <a:pathLst>
              <a:path w="12793711" h="3303104">
                <a:moveTo>
                  <a:pt x="0" y="0"/>
                </a:moveTo>
                <a:lnTo>
                  <a:pt x="12793712" y="0"/>
                </a:lnTo>
                <a:lnTo>
                  <a:pt x="12793712" y="3303103"/>
                </a:lnTo>
                <a:lnTo>
                  <a:pt x="0" y="3303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71197" y="5054740"/>
            <a:ext cx="10345606" cy="109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2"/>
              </a:lnSpc>
            </a:pPr>
            <a:r>
              <a:rPr lang="en-US" sz="6740">
                <a:solidFill>
                  <a:srgbClr val="FFFFFF"/>
                </a:solidFill>
                <a:latin typeface="Now Bold"/>
              </a:rPr>
              <a:t>PARENTS AND FAMILIES</a:t>
            </a:r>
          </a:p>
        </p:txBody>
      </p:sp>
      <p:sp>
        <p:nvSpPr>
          <p:cNvPr id="5" name="Freeform 5"/>
          <p:cNvSpPr/>
          <p:nvPr/>
        </p:nvSpPr>
        <p:spPr>
          <a:xfrm>
            <a:off x="9030846" y="7302726"/>
            <a:ext cx="9257154" cy="1955574"/>
          </a:xfrm>
          <a:custGeom>
            <a:avLst/>
            <a:gdLst/>
            <a:ahLst/>
            <a:cxnLst/>
            <a:rect l="l" t="t" r="r" b="b"/>
            <a:pathLst>
              <a:path w="9257154" h="1955574">
                <a:moveTo>
                  <a:pt x="0" y="0"/>
                </a:moveTo>
                <a:lnTo>
                  <a:pt x="9257154" y="0"/>
                </a:lnTo>
                <a:lnTo>
                  <a:pt x="9257154" y="1955574"/>
                </a:lnTo>
                <a:lnTo>
                  <a:pt x="0" y="1955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08948" y="205000"/>
            <a:ext cx="1586948" cy="158694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08948" y="2276472"/>
            <a:ext cx="1586948" cy="158694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08948" y="4349188"/>
            <a:ext cx="1586948" cy="158694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6979" r="-6979"/>
              </a:stretch>
            </a:blipFill>
          </p:spPr>
        </p:sp>
      </p:grpSp>
      <p:sp>
        <p:nvSpPr>
          <p:cNvPr id="8" name="AutoShape 8"/>
          <p:cNvSpPr/>
          <p:nvPr/>
        </p:nvSpPr>
        <p:spPr>
          <a:xfrm>
            <a:off x="0" y="0"/>
            <a:ext cx="7881015" cy="10402962"/>
          </a:xfrm>
          <a:prstGeom prst="rect">
            <a:avLst/>
          </a:prstGeom>
          <a:solidFill>
            <a:srgbClr val="A3D5E0">
              <a:alpha val="46667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028700" y="2030874"/>
            <a:ext cx="1967420" cy="2585875"/>
          </a:xfrm>
          <a:custGeom>
            <a:avLst/>
            <a:gdLst/>
            <a:ahLst/>
            <a:cxnLst/>
            <a:rect l="l" t="t" r="r" b="b"/>
            <a:pathLst>
              <a:path w="1967420" h="2585875">
                <a:moveTo>
                  <a:pt x="0" y="0"/>
                </a:moveTo>
                <a:lnTo>
                  <a:pt x="1967420" y="0"/>
                </a:lnTo>
                <a:lnTo>
                  <a:pt x="1967420" y="2585875"/>
                </a:lnTo>
                <a:lnTo>
                  <a:pt x="0" y="2585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208948" y="6421904"/>
            <a:ext cx="1586948" cy="158694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53" r="-53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208948" y="8494621"/>
            <a:ext cx="1586948" cy="158694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063" r="-1063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4886725"/>
            <a:ext cx="6013491" cy="120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77"/>
              </a:lnSpc>
            </a:pPr>
            <a:r>
              <a:rPr lang="en-US" sz="6982">
                <a:solidFill>
                  <a:srgbClr val="5F7783"/>
                </a:solidFill>
                <a:latin typeface="Telegraf"/>
              </a:rPr>
              <a:t>Title I Schools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366379"/>
            <a:ext cx="4996777" cy="139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3"/>
              </a:lnSpc>
            </a:pPr>
            <a:r>
              <a:rPr lang="en-US" sz="2422">
                <a:solidFill>
                  <a:srgbClr val="5F7783"/>
                </a:solidFill>
                <a:latin typeface="Telegraf"/>
              </a:rPr>
              <a:t>The Monroe County School District has five schools with Title 1 status.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02946" y="663712"/>
            <a:ext cx="3604336" cy="3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GERALD ADAMS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02946" y="2735183"/>
            <a:ext cx="3604336" cy="3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HORACE O'BRYANT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02946" y="4811336"/>
            <a:ext cx="3604336" cy="3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KEY LARGO SCHOOL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02946" y="6880616"/>
            <a:ext cx="4000604" cy="3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POINCIANA ELEMENTARY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02946" y="8953332"/>
            <a:ext cx="3604336" cy="3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</a:pPr>
            <a:r>
              <a:rPr lang="en-US" sz="2010" spc="201">
                <a:solidFill>
                  <a:srgbClr val="5F7783"/>
                </a:solidFill>
                <a:latin typeface="Telegraf Bold"/>
              </a:rPr>
              <a:t>STANLEY SWITLICK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3D5E0">
                <a:alpha val="46667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387506">
            <a:off x="14614152" y="4649038"/>
            <a:ext cx="4083753" cy="6953759"/>
          </a:xfrm>
          <a:custGeom>
            <a:avLst/>
            <a:gdLst/>
            <a:ahLst/>
            <a:cxnLst/>
            <a:rect l="l" t="t" r="r" b="b"/>
            <a:pathLst>
              <a:path w="4083753" h="6953759">
                <a:moveTo>
                  <a:pt x="0" y="0"/>
                </a:moveTo>
                <a:lnTo>
                  <a:pt x="4083753" y="0"/>
                </a:lnTo>
                <a:lnTo>
                  <a:pt x="4083753" y="6953760"/>
                </a:lnTo>
                <a:lnTo>
                  <a:pt x="0" y="695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23876">
            <a:off x="11563892" y="-1359971"/>
            <a:ext cx="4083753" cy="6953759"/>
          </a:xfrm>
          <a:custGeom>
            <a:avLst/>
            <a:gdLst/>
            <a:ahLst/>
            <a:cxnLst/>
            <a:rect l="l" t="t" r="r" b="b"/>
            <a:pathLst>
              <a:path w="4083753" h="6953759">
                <a:moveTo>
                  <a:pt x="0" y="0"/>
                </a:moveTo>
                <a:lnTo>
                  <a:pt x="4083754" y="0"/>
                </a:lnTo>
                <a:lnTo>
                  <a:pt x="4083754" y="6953760"/>
                </a:lnTo>
                <a:lnTo>
                  <a:pt x="0" y="695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13659" y="4277172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85540" y="2116909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064187" y="9094044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5" y="0"/>
                </a:lnTo>
                <a:lnTo>
                  <a:pt x="354975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798621" y="6703370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904326" y="864444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12158" y="1257626"/>
            <a:ext cx="7831842" cy="294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8800">
                <a:solidFill>
                  <a:srgbClr val="5F7783"/>
                </a:solidFill>
                <a:latin typeface="Telegraf Heavy"/>
              </a:rPr>
              <a:t>Title I</a:t>
            </a:r>
          </a:p>
          <a:p>
            <a:pPr algn="ctr">
              <a:lnSpc>
                <a:spcPts val="11440"/>
              </a:lnSpc>
            </a:pPr>
            <a:r>
              <a:rPr lang="en-US" sz="8800">
                <a:solidFill>
                  <a:srgbClr val="5F7783"/>
                </a:solidFill>
                <a:latin typeface="Telegraf Heavy"/>
              </a:rPr>
              <a:t>Purpose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8021" y="4568638"/>
            <a:ext cx="7340115" cy="10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</a:pPr>
            <a:r>
              <a:rPr lang="en-US" sz="2651">
                <a:solidFill>
                  <a:srgbClr val="5F7783"/>
                </a:solidFill>
                <a:latin typeface="Telegraf"/>
              </a:rPr>
              <a:t>To improve the Academic Achievement of Disadvantaged Students by providing: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8021" y="5813529"/>
            <a:ext cx="7340115" cy="303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547" lvl="1" indent="-286274">
              <a:lnSpc>
                <a:spcPts val="3977"/>
              </a:lnSpc>
              <a:buFont typeface="Arial"/>
              <a:buChar char="•"/>
            </a:pPr>
            <a:r>
              <a:rPr lang="en-US" sz="2651">
                <a:solidFill>
                  <a:srgbClr val="5F7783"/>
                </a:solidFill>
                <a:latin typeface="Telegraf"/>
              </a:rPr>
              <a:t>Before or After-School Tutoring</a:t>
            </a:r>
          </a:p>
          <a:p>
            <a:pPr marL="572547" lvl="1" indent="-286274">
              <a:lnSpc>
                <a:spcPts val="3977"/>
              </a:lnSpc>
              <a:buFont typeface="Arial"/>
              <a:buChar char="•"/>
            </a:pPr>
            <a:r>
              <a:rPr lang="en-US" sz="2651">
                <a:solidFill>
                  <a:srgbClr val="5F7783"/>
                </a:solidFill>
                <a:latin typeface="Telegraf"/>
              </a:rPr>
              <a:t>Additional Regular Day Teachers</a:t>
            </a:r>
          </a:p>
          <a:p>
            <a:pPr marL="572547" lvl="1" indent="-286274">
              <a:lnSpc>
                <a:spcPts val="3977"/>
              </a:lnSpc>
              <a:buFont typeface="Arial"/>
              <a:buChar char="•"/>
            </a:pPr>
            <a:r>
              <a:rPr lang="en-US" sz="2651">
                <a:solidFill>
                  <a:srgbClr val="5F7783"/>
                </a:solidFill>
                <a:latin typeface="Telegraf"/>
              </a:rPr>
              <a:t>On-Site Parent Educators fluent in Spanish and/or Creole</a:t>
            </a:r>
          </a:p>
          <a:p>
            <a:pPr marL="572547" lvl="1" indent="-286274">
              <a:lnSpc>
                <a:spcPts val="3977"/>
              </a:lnSpc>
              <a:buFont typeface="Arial"/>
              <a:buChar char="•"/>
            </a:pPr>
            <a:r>
              <a:rPr lang="en-US" sz="2651">
                <a:solidFill>
                  <a:srgbClr val="5F7783"/>
                </a:solidFill>
                <a:latin typeface="Telegraf"/>
              </a:rPr>
              <a:t>Parent Engagement Activities and Events</a:t>
            </a:r>
          </a:p>
          <a:p>
            <a:pPr marL="572547" lvl="1" indent="-286274">
              <a:lnSpc>
                <a:spcPts val="3977"/>
              </a:lnSpc>
              <a:buFont typeface="Arial"/>
              <a:buChar char="•"/>
            </a:pPr>
            <a:r>
              <a:rPr lang="en-US" sz="2651">
                <a:solidFill>
                  <a:srgbClr val="5F7783"/>
                </a:solidFill>
                <a:latin typeface="Telegraf"/>
              </a:rPr>
              <a:t>Parent Resource Centers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30799" y="-190500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84120" y="2440211"/>
            <a:ext cx="7975180" cy="681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Brochure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Compacts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Parent Right to Know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Parent and Family Engagement Plan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SAC Meetings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Complaint Procedure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Parent Resource Centers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Title 1 School Webpage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School Improvement Plan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Title 1 Survey</a:t>
            </a:r>
          </a:p>
        </p:txBody>
      </p:sp>
      <p:sp>
        <p:nvSpPr>
          <p:cNvPr id="4" name="Freeform 4"/>
          <p:cNvSpPr/>
          <p:nvPr/>
        </p:nvSpPr>
        <p:spPr>
          <a:xfrm>
            <a:off x="15891675" y="5443033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02383" y="9675491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2"/>
                </a:lnTo>
                <a:lnTo>
                  <a:pt x="0" y="328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11676" y="5143500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5" y="0"/>
                </a:lnTo>
                <a:lnTo>
                  <a:pt x="992545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60450" y="927249"/>
            <a:ext cx="354974" cy="328512"/>
          </a:xfrm>
          <a:custGeom>
            <a:avLst/>
            <a:gdLst/>
            <a:ahLst/>
            <a:cxnLst/>
            <a:rect l="l" t="t" r="r" b="b"/>
            <a:pathLst>
              <a:path w="354974" h="328512">
                <a:moveTo>
                  <a:pt x="0" y="0"/>
                </a:moveTo>
                <a:lnTo>
                  <a:pt x="354974" y="0"/>
                </a:lnTo>
                <a:lnTo>
                  <a:pt x="354974" y="328513"/>
                </a:lnTo>
                <a:lnTo>
                  <a:pt x="0" y="328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15424" y="9540214"/>
            <a:ext cx="992546" cy="927579"/>
          </a:xfrm>
          <a:custGeom>
            <a:avLst/>
            <a:gdLst/>
            <a:ahLst/>
            <a:cxnLst/>
            <a:rect l="l" t="t" r="r" b="b"/>
            <a:pathLst>
              <a:path w="992546" h="927579">
                <a:moveTo>
                  <a:pt x="0" y="0"/>
                </a:moveTo>
                <a:lnTo>
                  <a:pt x="992546" y="0"/>
                </a:lnTo>
                <a:lnTo>
                  <a:pt x="992546" y="927579"/>
                </a:lnTo>
                <a:lnTo>
                  <a:pt x="0" y="9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461177" y="-2534312"/>
            <a:ext cx="7925922" cy="5886568"/>
          </a:xfrm>
          <a:custGeom>
            <a:avLst/>
            <a:gdLst/>
            <a:ahLst/>
            <a:cxnLst/>
            <a:rect l="l" t="t" r="r" b="b"/>
            <a:pathLst>
              <a:path w="7925922" h="5886568">
                <a:moveTo>
                  <a:pt x="7925922" y="0"/>
                </a:moveTo>
                <a:lnTo>
                  <a:pt x="0" y="0"/>
                </a:lnTo>
                <a:lnTo>
                  <a:pt x="0" y="5886568"/>
                </a:lnTo>
                <a:lnTo>
                  <a:pt x="7925922" y="5886568"/>
                </a:lnTo>
                <a:lnTo>
                  <a:pt x="792592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3147" y="178040"/>
            <a:ext cx="7076031" cy="206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7"/>
              </a:lnSpc>
            </a:pPr>
            <a:r>
              <a:rPr lang="en-US" sz="6399">
                <a:solidFill>
                  <a:srgbClr val="FFFFFF"/>
                </a:solidFill>
                <a:latin typeface="Telegraf Heavy"/>
              </a:rPr>
              <a:t>Title I Services and 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3475" y="4028559"/>
            <a:ext cx="3573268" cy="7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4170" u="sng">
                <a:solidFill>
                  <a:srgbClr val="5F7783"/>
                </a:solidFill>
                <a:latin typeface="Telegraf Bold"/>
              </a:rPr>
              <a:t>District Level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2519" y="4909207"/>
            <a:ext cx="7975180" cy="434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Title 1 District Webpage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Facebook - Monroe County School District page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Newsletters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Parent and Family Engagement Plan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Family Academic 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85076" y="1591417"/>
            <a:ext cx="3573268" cy="7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4170" u="sng">
                <a:solidFill>
                  <a:srgbClr val="5F7783"/>
                </a:solidFill>
                <a:latin typeface="Telegraf Bold"/>
              </a:rPr>
              <a:t>School Level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7163539" y="-286713"/>
            <a:ext cx="1488819" cy="1391369"/>
          </a:xfrm>
          <a:custGeom>
            <a:avLst/>
            <a:gdLst/>
            <a:ahLst/>
            <a:cxnLst/>
            <a:rect l="l" t="t" r="r" b="b"/>
            <a:pathLst>
              <a:path w="1488819" h="1391369">
                <a:moveTo>
                  <a:pt x="0" y="0"/>
                </a:moveTo>
                <a:lnTo>
                  <a:pt x="1488819" y="0"/>
                </a:lnTo>
                <a:lnTo>
                  <a:pt x="1488819" y="1391369"/>
                </a:lnTo>
                <a:lnTo>
                  <a:pt x="0" y="1391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439"/>
            <a:ext cx="1375325" cy="2064278"/>
          </a:xfrm>
          <a:custGeom>
            <a:avLst/>
            <a:gdLst/>
            <a:ahLst/>
            <a:cxnLst/>
            <a:rect l="l" t="t" r="r" b="b"/>
            <a:pathLst>
              <a:path w="1375325" h="2064278">
                <a:moveTo>
                  <a:pt x="0" y="0"/>
                </a:moveTo>
                <a:lnTo>
                  <a:pt x="1375325" y="0"/>
                </a:lnTo>
                <a:lnTo>
                  <a:pt x="1375325" y="2064278"/>
                </a:lnTo>
                <a:lnTo>
                  <a:pt x="0" y="206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74308" y="72761"/>
            <a:ext cx="13115113" cy="10131425"/>
          </a:xfrm>
          <a:custGeom>
            <a:avLst/>
            <a:gdLst/>
            <a:ahLst/>
            <a:cxnLst/>
            <a:rect l="l" t="t" r="r" b="b"/>
            <a:pathLst>
              <a:path w="13115113" h="10131425">
                <a:moveTo>
                  <a:pt x="0" y="0"/>
                </a:moveTo>
                <a:lnTo>
                  <a:pt x="13115113" y="0"/>
                </a:lnTo>
                <a:lnTo>
                  <a:pt x="13115113" y="10131425"/>
                </a:lnTo>
                <a:lnTo>
                  <a:pt x="0" y="10131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2981" y="4200090"/>
            <a:ext cx="4909906" cy="2670152"/>
            <a:chOff x="0" y="0"/>
            <a:chExt cx="6546541" cy="356020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130616" cy="2684848"/>
              <a:chOff x="0" y="0"/>
              <a:chExt cx="983891" cy="43088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83891" cy="430886"/>
              </a:xfrm>
              <a:custGeom>
                <a:avLst/>
                <a:gdLst/>
                <a:ahLst/>
                <a:cxnLst/>
                <a:rect l="l" t="t" r="r" b="b"/>
                <a:pathLst>
                  <a:path w="983891" h="430886">
                    <a:moveTo>
                      <a:pt x="0" y="0"/>
                    </a:moveTo>
                    <a:lnTo>
                      <a:pt x="983891" y="0"/>
                    </a:lnTo>
                    <a:lnTo>
                      <a:pt x="983891" y="430886"/>
                    </a:lnTo>
                    <a:lnTo>
                      <a:pt x="0" y="430886"/>
                    </a:lnTo>
                    <a:close/>
                  </a:path>
                </a:pathLst>
              </a:custGeom>
              <a:solidFill>
                <a:srgbClr val="5F7783"/>
              </a:solidFill>
              <a:ln>
                <a:noFill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5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4013666" y="2217778"/>
              <a:ext cx="2532876" cy="1342424"/>
            </a:xfrm>
            <a:custGeom>
              <a:avLst/>
              <a:gdLst/>
              <a:ahLst/>
              <a:cxnLst/>
              <a:rect l="l" t="t" r="r" b="b"/>
              <a:pathLst>
                <a:path w="2532876" h="1342424">
                  <a:moveTo>
                    <a:pt x="0" y="0"/>
                  </a:moveTo>
                  <a:lnTo>
                    <a:pt x="2532875" y="0"/>
                  </a:lnTo>
                  <a:lnTo>
                    <a:pt x="2532875" y="1342424"/>
                  </a:lnTo>
                  <a:lnTo>
                    <a:pt x="0" y="1342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86358" y="362295"/>
              <a:ext cx="5557899" cy="1855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92"/>
                </a:lnSpc>
              </a:pPr>
              <a:r>
                <a:rPr lang="en-US" sz="2461">
                  <a:solidFill>
                    <a:srgbClr val="FFFFFF"/>
                  </a:solidFill>
                  <a:latin typeface="Telegraf Bold"/>
                </a:rPr>
                <a:t>Brochures are printed each year in English, Spanish and Creole.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82670" y="276225"/>
            <a:ext cx="401898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6000">
                <a:solidFill>
                  <a:srgbClr val="5F7783"/>
                </a:solidFill>
                <a:latin typeface="Telegraf Heavy"/>
              </a:rPr>
              <a:t>Title I</a:t>
            </a:r>
          </a:p>
          <a:p>
            <a:pPr>
              <a:lnSpc>
                <a:spcPts val="5700"/>
              </a:lnSpc>
            </a:pPr>
            <a:r>
              <a:rPr lang="en-US" sz="6000">
                <a:solidFill>
                  <a:srgbClr val="5F7783"/>
                </a:solidFill>
                <a:latin typeface="Telegraf Heavy"/>
              </a:rPr>
              <a:t>Brochure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439"/>
            <a:ext cx="1375325" cy="2064278"/>
          </a:xfrm>
          <a:custGeom>
            <a:avLst/>
            <a:gdLst/>
            <a:ahLst/>
            <a:cxnLst/>
            <a:rect l="l" t="t" r="r" b="b"/>
            <a:pathLst>
              <a:path w="1375325" h="2064278">
                <a:moveTo>
                  <a:pt x="0" y="0"/>
                </a:moveTo>
                <a:lnTo>
                  <a:pt x="1375325" y="0"/>
                </a:lnTo>
                <a:lnTo>
                  <a:pt x="1375325" y="2064278"/>
                </a:lnTo>
                <a:lnTo>
                  <a:pt x="0" y="206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53754" y="3010603"/>
            <a:ext cx="15780491" cy="501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F7783"/>
                </a:solidFill>
                <a:latin typeface="Telegraf"/>
              </a:rPr>
              <a:t>Parents have the right to request and receive timely information on the professional qualification of their child's teachers. </a:t>
            </a:r>
          </a:p>
          <a:p>
            <a:pPr>
              <a:lnSpc>
                <a:spcPts val="2043"/>
              </a:lnSpc>
            </a:pPr>
            <a:endParaRPr lang="en-US" sz="2799">
              <a:solidFill>
                <a:srgbClr val="5F7783"/>
              </a:solidFill>
              <a:latin typeface="Telegraf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F7783"/>
                </a:solidFill>
                <a:latin typeface="Telegraf"/>
              </a:rPr>
              <a:t>Parents must be notified if their child is assigned or taught for four (4) or more weeks by a teacher who is not a Highly Qualified Teacher (HQT). </a:t>
            </a:r>
          </a:p>
          <a:p>
            <a:pPr>
              <a:lnSpc>
                <a:spcPts val="2043"/>
              </a:lnSpc>
            </a:pPr>
            <a:endParaRPr lang="en-US" sz="2799">
              <a:solidFill>
                <a:srgbClr val="5F7783"/>
              </a:solidFill>
              <a:latin typeface="Telegraf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F7783"/>
                </a:solidFill>
                <a:latin typeface="Telegraf"/>
              </a:rPr>
              <a:t>Parents will be provided information on the level of achievement of their child on the state academic assessment required by law. </a:t>
            </a:r>
          </a:p>
          <a:p>
            <a:pPr>
              <a:lnSpc>
                <a:spcPts val="2043"/>
              </a:lnSpc>
            </a:pPr>
            <a:endParaRPr lang="en-US" sz="2799">
              <a:solidFill>
                <a:srgbClr val="5F7783"/>
              </a:solidFill>
              <a:latin typeface="Telegraf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F7783"/>
                </a:solidFill>
                <a:latin typeface="Telegraf"/>
              </a:rPr>
              <a:t>Every effort is made to provide communication in a language the parents can understand.</a:t>
            </a:r>
          </a:p>
          <a:p>
            <a:pPr>
              <a:lnSpc>
                <a:spcPts val="2043"/>
              </a:lnSpc>
            </a:pPr>
            <a:endParaRPr lang="en-US" sz="2799">
              <a:solidFill>
                <a:srgbClr val="5F7783"/>
              </a:solidFill>
              <a:latin typeface="Telegraf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5F7783"/>
                </a:solidFill>
                <a:latin typeface="Telegraf"/>
              </a:rPr>
              <a:t>The school has a School-Parent Compact that is written by parents and school personnel.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15200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14276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83113" y="353995"/>
            <a:ext cx="2376187" cy="2078083"/>
          </a:xfrm>
          <a:custGeom>
            <a:avLst/>
            <a:gdLst/>
            <a:ahLst/>
            <a:cxnLst/>
            <a:rect l="l" t="t" r="r" b="b"/>
            <a:pathLst>
              <a:path w="2376187" h="2078083">
                <a:moveTo>
                  <a:pt x="0" y="0"/>
                </a:moveTo>
                <a:lnTo>
                  <a:pt x="2376187" y="0"/>
                </a:lnTo>
                <a:lnTo>
                  <a:pt x="2376187" y="2078083"/>
                </a:lnTo>
                <a:lnTo>
                  <a:pt x="0" y="2078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43869" y="488162"/>
            <a:ext cx="893077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0"/>
              </a:lnSpc>
            </a:pPr>
            <a:r>
              <a:rPr lang="en-US" sz="6600">
                <a:solidFill>
                  <a:srgbClr val="5F7783"/>
                </a:solidFill>
                <a:latin typeface="Telegraf Bold"/>
              </a:rPr>
              <a:t>Parent Right to Know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-3439"/>
            <a:ext cx="1375325" cy="2064278"/>
          </a:xfrm>
          <a:custGeom>
            <a:avLst/>
            <a:gdLst/>
            <a:ahLst/>
            <a:cxnLst/>
            <a:rect l="l" t="t" r="r" b="b"/>
            <a:pathLst>
              <a:path w="1375325" h="2064278">
                <a:moveTo>
                  <a:pt x="0" y="0"/>
                </a:moveTo>
                <a:lnTo>
                  <a:pt x="1375325" y="0"/>
                </a:lnTo>
                <a:lnTo>
                  <a:pt x="1375325" y="2064278"/>
                </a:lnTo>
                <a:lnTo>
                  <a:pt x="0" y="206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5200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14276" y="9070848"/>
            <a:ext cx="7315200" cy="1216152"/>
          </a:xfrm>
          <a:custGeom>
            <a:avLst/>
            <a:gdLst/>
            <a:ahLst/>
            <a:cxnLst/>
            <a:rect l="l" t="t" r="r" b="b"/>
            <a:pathLst>
              <a:path w="7315200" h="1216152">
                <a:moveTo>
                  <a:pt x="0" y="0"/>
                </a:moveTo>
                <a:lnTo>
                  <a:pt x="7315200" y="0"/>
                </a:lnTo>
                <a:lnTo>
                  <a:pt x="7315200" y="1216152"/>
                </a:lnTo>
                <a:lnTo>
                  <a:pt x="0" y="121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43869" y="488162"/>
            <a:ext cx="15642996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0"/>
              </a:lnSpc>
            </a:pPr>
            <a:r>
              <a:rPr lang="en-US" sz="6600">
                <a:solidFill>
                  <a:srgbClr val="5F7783"/>
                </a:solidFill>
                <a:latin typeface="Telegraf Bold"/>
              </a:rPr>
              <a:t>Parent and Family Engagement Plans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95528" y="2532873"/>
            <a:ext cx="3440607" cy="7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4170" u="sng">
                <a:solidFill>
                  <a:srgbClr val="5F7783"/>
                </a:solidFill>
                <a:latin typeface="Telegraf Bold"/>
              </a:rPr>
              <a:t>District Level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8241" y="3439050"/>
            <a:ext cx="7975180" cy="373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Found on the Monroe County School District Website under:</a:t>
            </a:r>
          </a:p>
          <a:p>
            <a:pPr marL="1626856" lvl="2" indent="-542285">
              <a:lnSpc>
                <a:spcPts val="4897"/>
              </a:lnSpc>
              <a:buFont typeface="Arial"/>
              <a:buChar char="⚬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Teams</a:t>
            </a:r>
          </a:p>
          <a:p>
            <a:pPr marL="1626856" lvl="2" indent="-542285">
              <a:lnSpc>
                <a:spcPts val="4897"/>
              </a:lnSpc>
              <a:buFont typeface="Arial"/>
              <a:buChar char="⚬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Teaching and Learning</a:t>
            </a:r>
          </a:p>
          <a:p>
            <a:pPr marL="1626856" lvl="2" indent="-542285">
              <a:lnSpc>
                <a:spcPts val="4897"/>
              </a:lnSpc>
              <a:buFont typeface="Arial"/>
              <a:buChar char="⚬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Federal Programs</a:t>
            </a:r>
          </a:p>
          <a:p>
            <a:pPr marL="1626856" lvl="2" indent="-542285">
              <a:lnSpc>
                <a:spcPts val="4897"/>
              </a:lnSpc>
              <a:buFont typeface="Arial"/>
              <a:buChar char="⚬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Title I, Part 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90982" y="2532873"/>
            <a:ext cx="3362373" cy="7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4170" u="sng">
                <a:solidFill>
                  <a:srgbClr val="5F7783"/>
                </a:solidFill>
                <a:latin typeface="Telegraf Bold"/>
              </a:rPr>
              <a:t>School Level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84579" y="3439050"/>
            <a:ext cx="7975180" cy="373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Available on the School Website under the Title I Tab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Updated yearly</a:t>
            </a:r>
          </a:p>
          <a:p>
            <a:pPr marL="813428" lvl="1" indent="-406714">
              <a:lnSpc>
                <a:spcPts val="4897"/>
              </a:lnSpc>
              <a:buFont typeface="Arial"/>
              <a:buChar char="•"/>
            </a:pPr>
            <a:r>
              <a:rPr lang="en-US" sz="3767">
                <a:solidFill>
                  <a:srgbClr val="5F7783"/>
                </a:solidFill>
                <a:latin typeface="Telegraf"/>
              </a:rPr>
              <a:t>Parents / Family Members are able to provide feedback and input.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863969" y="202397"/>
            <a:ext cx="6902646" cy="9882206"/>
            <a:chOff x="0" y="0"/>
            <a:chExt cx="10591800" cy="15163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91800" cy="15163800"/>
            </a:xfrm>
            <a:custGeom>
              <a:avLst/>
              <a:gdLst/>
              <a:ahLst/>
              <a:cxnLst/>
              <a:rect l="l" t="t" r="r" b="b"/>
              <a:pathLst>
                <a:path w="10591800" h="15163800">
                  <a:moveTo>
                    <a:pt x="10591800" y="254000"/>
                  </a:moveTo>
                  <a:lnTo>
                    <a:pt x="10591800" y="14909800"/>
                  </a:lnTo>
                  <a:cubicBezTo>
                    <a:pt x="10591800" y="15050136"/>
                    <a:pt x="10478135" y="15163800"/>
                    <a:pt x="10337800" y="15163800"/>
                  </a:cubicBezTo>
                  <a:lnTo>
                    <a:pt x="254000" y="15163800"/>
                  </a:lnTo>
                  <a:cubicBezTo>
                    <a:pt x="113665" y="15163800"/>
                    <a:pt x="0" y="15050136"/>
                    <a:pt x="0" y="14909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0337800" y="0"/>
                  </a:lnTo>
                  <a:cubicBezTo>
                    <a:pt x="10478135" y="0"/>
                    <a:pt x="10591800" y="113665"/>
                    <a:pt x="10591800" y="254000"/>
                  </a:cubicBezTo>
                  <a:close/>
                </a:path>
              </a:pathLst>
            </a:custGeom>
            <a:blipFill>
              <a:blip r:embed="rId2"/>
              <a:stretch>
                <a:fillRect l="-6406" r="-640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166524" y="2842128"/>
            <a:ext cx="5159323" cy="1286610"/>
            <a:chOff x="0" y="0"/>
            <a:chExt cx="1358834" cy="3388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8834" cy="338860"/>
            </a:xfrm>
            <a:custGeom>
              <a:avLst/>
              <a:gdLst/>
              <a:ahLst/>
              <a:cxnLst/>
              <a:rect l="l" t="t" r="r" b="b"/>
              <a:pathLst>
                <a:path w="1358834" h="338860">
                  <a:moveTo>
                    <a:pt x="0" y="0"/>
                  </a:moveTo>
                  <a:lnTo>
                    <a:pt x="1358834" y="0"/>
                  </a:lnTo>
                  <a:lnTo>
                    <a:pt x="1358834" y="338860"/>
                  </a:lnTo>
                  <a:lnTo>
                    <a:pt x="0" y="338860"/>
                  </a:lnTo>
                  <a:close/>
                </a:path>
              </a:pathLst>
            </a:custGeom>
            <a:solidFill>
              <a:srgbClr val="3A638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7153" y="3080620"/>
            <a:ext cx="433806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0"/>
              </a:lnSpc>
            </a:pPr>
            <a:r>
              <a:rPr lang="en-US" sz="6600">
                <a:solidFill>
                  <a:srgbClr val="FFFFFF"/>
                </a:solidFill>
                <a:latin typeface="Telegraf Bold"/>
              </a:rPr>
              <a:t>Compacts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1385" y="4320896"/>
            <a:ext cx="6449601" cy="312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3767">
                <a:solidFill>
                  <a:srgbClr val="FFFFFF"/>
                </a:solidFill>
                <a:latin typeface="Telegraf"/>
              </a:rPr>
              <a:t>The compact states the responsibilities of the student, parent and school staff in striving to raise student achievement.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Custom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Telegraf</vt:lpstr>
      <vt:lpstr>Telegraf Heavy</vt:lpstr>
      <vt:lpstr>Telegraf Bold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 NIGHT</dc:title>
  <dc:creator>Rachel Spencer</dc:creator>
  <cp:lastModifiedBy>Rachel Spencer</cp:lastModifiedBy>
  <cp:revision>2</cp:revision>
  <dcterms:created xsi:type="dcterms:W3CDTF">2006-08-16T00:00:00Z</dcterms:created>
  <dcterms:modified xsi:type="dcterms:W3CDTF">2023-07-27T18:10:11Z</dcterms:modified>
  <dc:identifier>DAFp1e0WEr4</dc:identifier>
</cp:coreProperties>
</file>