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62"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D653A2-3225-4E78-AA7E-D402F8B6AD9D}" type="datetimeFigureOut">
              <a:rPr lang="en-US" smtClean="0"/>
              <a:t>1/14/2016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ED9E4A-C3FF-4707-8D9E-376A34BA2799}" type="slidenum">
              <a:rPr lang="en-US" smtClean="0"/>
              <a:t>‹#›</a:t>
            </a:fld>
            <a:endParaRPr lang="en-US"/>
          </a:p>
        </p:txBody>
      </p:sp>
    </p:spTree>
    <p:extLst>
      <p:ext uri="{BB962C8B-B14F-4D97-AF65-F5344CB8AC3E}">
        <p14:creationId xmlns:p14="http://schemas.microsoft.com/office/powerpoint/2010/main" val="1874248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ED9E4A-C3FF-4707-8D9E-376A34BA2799}" type="slidenum">
              <a:rPr lang="en-US" smtClean="0"/>
              <a:t>6</a:t>
            </a:fld>
            <a:endParaRPr lang="en-US"/>
          </a:p>
        </p:txBody>
      </p:sp>
    </p:spTree>
    <p:extLst>
      <p:ext uri="{BB962C8B-B14F-4D97-AF65-F5344CB8AC3E}">
        <p14:creationId xmlns:p14="http://schemas.microsoft.com/office/powerpoint/2010/main" val="2187400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793BF1-3C5A-4FE3-B458-B700BBCC3D79}"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D2DA85-065C-4480-B4F8-207B4BE872A1}" type="slidenum">
              <a:rPr lang="en-US" smtClean="0"/>
              <a:t>‹#›</a:t>
            </a:fld>
            <a:endParaRPr lang="en-US"/>
          </a:p>
        </p:txBody>
      </p:sp>
    </p:spTree>
    <p:extLst>
      <p:ext uri="{BB962C8B-B14F-4D97-AF65-F5344CB8AC3E}">
        <p14:creationId xmlns:p14="http://schemas.microsoft.com/office/powerpoint/2010/main" val="503847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793BF1-3C5A-4FE3-B458-B700BBCC3D79}"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D2DA85-065C-4480-B4F8-207B4BE872A1}" type="slidenum">
              <a:rPr lang="en-US" smtClean="0"/>
              <a:t>‹#›</a:t>
            </a:fld>
            <a:endParaRPr lang="en-US"/>
          </a:p>
        </p:txBody>
      </p:sp>
    </p:spTree>
    <p:extLst>
      <p:ext uri="{BB962C8B-B14F-4D97-AF65-F5344CB8AC3E}">
        <p14:creationId xmlns:p14="http://schemas.microsoft.com/office/powerpoint/2010/main" val="763531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793BF1-3C5A-4FE3-B458-B700BBCC3D79}"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D2DA85-065C-4480-B4F8-207B4BE872A1}" type="slidenum">
              <a:rPr lang="en-US" smtClean="0"/>
              <a:t>‹#›</a:t>
            </a:fld>
            <a:endParaRPr lang="en-US"/>
          </a:p>
        </p:txBody>
      </p:sp>
    </p:spTree>
    <p:extLst>
      <p:ext uri="{BB962C8B-B14F-4D97-AF65-F5344CB8AC3E}">
        <p14:creationId xmlns:p14="http://schemas.microsoft.com/office/powerpoint/2010/main" val="3777120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793BF1-3C5A-4FE3-B458-B700BBCC3D79}"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D2DA85-065C-4480-B4F8-207B4BE872A1}" type="slidenum">
              <a:rPr lang="en-US" smtClean="0"/>
              <a:t>‹#›</a:t>
            </a:fld>
            <a:endParaRPr lang="en-US"/>
          </a:p>
        </p:txBody>
      </p:sp>
    </p:spTree>
    <p:extLst>
      <p:ext uri="{BB962C8B-B14F-4D97-AF65-F5344CB8AC3E}">
        <p14:creationId xmlns:p14="http://schemas.microsoft.com/office/powerpoint/2010/main" val="640912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793BF1-3C5A-4FE3-B458-B700BBCC3D79}"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D2DA85-065C-4480-B4F8-207B4BE872A1}" type="slidenum">
              <a:rPr lang="en-US" smtClean="0"/>
              <a:t>‹#›</a:t>
            </a:fld>
            <a:endParaRPr lang="en-US"/>
          </a:p>
        </p:txBody>
      </p:sp>
    </p:spTree>
    <p:extLst>
      <p:ext uri="{BB962C8B-B14F-4D97-AF65-F5344CB8AC3E}">
        <p14:creationId xmlns:p14="http://schemas.microsoft.com/office/powerpoint/2010/main" val="3566026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793BF1-3C5A-4FE3-B458-B700BBCC3D79}"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D2DA85-065C-4480-B4F8-207B4BE872A1}" type="slidenum">
              <a:rPr lang="en-US" smtClean="0"/>
              <a:t>‹#›</a:t>
            </a:fld>
            <a:endParaRPr lang="en-US"/>
          </a:p>
        </p:txBody>
      </p:sp>
    </p:spTree>
    <p:extLst>
      <p:ext uri="{BB962C8B-B14F-4D97-AF65-F5344CB8AC3E}">
        <p14:creationId xmlns:p14="http://schemas.microsoft.com/office/powerpoint/2010/main" val="695304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793BF1-3C5A-4FE3-B458-B700BBCC3D79}" type="datetimeFigureOut">
              <a:rPr lang="en-US" smtClean="0"/>
              <a:t>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D2DA85-065C-4480-B4F8-207B4BE872A1}" type="slidenum">
              <a:rPr lang="en-US" smtClean="0"/>
              <a:t>‹#›</a:t>
            </a:fld>
            <a:endParaRPr lang="en-US"/>
          </a:p>
        </p:txBody>
      </p:sp>
    </p:spTree>
    <p:extLst>
      <p:ext uri="{BB962C8B-B14F-4D97-AF65-F5344CB8AC3E}">
        <p14:creationId xmlns:p14="http://schemas.microsoft.com/office/powerpoint/2010/main" val="2998382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793BF1-3C5A-4FE3-B458-B700BBCC3D79}" type="datetimeFigureOut">
              <a:rPr lang="en-US" smtClean="0"/>
              <a:t>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D2DA85-065C-4480-B4F8-207B4BE872A1}" type="slidenum">
              <a:rPr lang="en-US" smtClean="0"/>
              <a:t>‹#›</a:t>
            </a:fld>
            <a:endParaRPr lang="en-US"/>
          </a:p>
        </p:txBody>
      </p:sp>
    </p:spTree>
    <p:extLst>
      <p:ext uri="{BB962C8B-B14F-4D97-AF65-F5344CB8AC3E}">
        <p14:creationId xmlns:p14="http://schemas.microsoft.com/office/powerpoint/2010/main" val="1051290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793BF1-3C5A-4FE3-B458-B700BBCC3D79}" type="datetimeFigureOut">
              <a:rPr lang="en-US" smtClean="0"/>
              <a:t>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D2DA85-065C-4480-B4F8-207B4BE872A1}" type="slidenum">
              <a:rPr lang="en-US" smtClean="0"/>
              <a:t>‹#›</a:t>
            </a:fld>
            <a:endParaRPr lang="en-US"/>
          </a:p>
        </p:txBody>
      </p:sp>
    </p:spTree>
    <p:extLst>
      <p:ext uri="{BB962C8B-B14F-4D97-AF65-F5344CB8AC3E}">
        <p14:creationId xmlns:p14="http://schemas.microsoft.com/office/powerpoint/2010/main" val="1210315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793BF1-3C5A-4FE3-B458-B700BBCC3D79}"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D2DA85-065C-4480-B4F8-207B4BE872A1}" type="slidenum">
              <a:rPr lang="en-US" smtClean="0"/>
              <a:t>‹#›</a:t>
            </a:fld>
            <a:endParaRPr lang="en-US"/>
          </a:p>
        </p:txBody>
      </p:sp>
    </p:spTree>
    <p:extLst>
      <p:ext uri="{BB962C8B-B14F-4D97-AF65-F5344CB8AC3E}">
        <p14:creationId xmlns:p14="http://schemas.microsoft.com/office/powerpoint/2010/main" val="2194941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793BF1-3C5A-4FE3-B458-B700BBCC3D79}"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D2DA85-065C-4480-B4F8-207B4BE872A1}" type="slidenum">
              <a:rPr lang="en-US" smtClean="0"/>
              <a:t>‹#›</a:t>
            </a:fld>
            <a:endParaRPr lang="en-US"/>
          </a:p>
        </p:txBody>
      </p:sp>
    </p:spTree>
    <p:extLst>
      <p:ext uri="{BB962C8B-B14F-4D97-AF65-F5344CB8AC3E}">
        <p14:creationId xmlns:p14="http://schemas.microsoft.com/office/powerpoint/2010/main" val="3900339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793BF1-3C5A-4FE3-B458-B700BBCC3D79}" type="datetimeFigureOut">
              <a:rPr lang="en-US" smtClean="0"/>
              <a:t>1/14/2016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D2DA85-065C-4480-B4F8-207B4BE872A1}" type="slidenum">
              <a:rPr lang="en-US" smtClean="0"/>
              <a:t>‹#›</a:t>
            </a:fld>
            <a:endParaRPr lang="en-US"/>
          </a:p>
        </p:txBody>
      </p:sp>
    </p:spTree>
    <p:extLst>
      <p:ext uri="{BB962C8B-B14F-4D97-AF65-F5344CB8AC3E}">
        <p14:creationId xmlns:p14="http://schemas.microsoft.com/office/powerpoint/2010/main" val="1120141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cdc.gov/healthyschools/wscc/approach.htm"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ascd.org/whole-child.asp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afehealthyschoolsfl.org/Home.aspx/Inde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healthydistrict.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diane_r_owens@uhc.com" TargetMode="External"/><Relationship Id="rId2" Type="http://schemas.openxmlformats.org/officeDocument/2006/relationships/hyperlink" Target="https://www.uhccommunityplan.com/uhc-grants.html?utm_source=UHC&amp;amp;utm_medium=print&amp;amp;utm_campaign=community_gran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stretch>
            <a:fillRect/>
          </a:stretch>
        </p:blipFill>
        <p:spPr>
          <a:xfrm>
            <a:off x="1143000" y="609600"/>
            <a:ext cx="6629400" cy="5486399"/>
          </a:xfrm>
          <a:prstGeom prst="rect">
            <a:avLst/>
          </a:prstGeom>
        </p:spPr>
      </p:pic>
    </p:spTree>
    <p:extLst>
      <p:ext uri="{BB962C8B-B14F-4D97-AF65-F5344CB8AC3E}">
        <p14:creationId xmlns:p14="http://schemas.microsoft.com/office/powerpoint/2010/main" val="2068903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166843"/>
            <a:ext cx="7086600" cy="5078313"/>
          </a:xfrm>
          <a:prstGeom prst="rect">
            <a:avLst/>
          </a:prstGeom>
        </p:spPr>
        <p:txBody>
          <a:bodyPr wrap="square">
            <a:spAutoFit/>
          </a:bodyPr>
          <a:lstStyle/>
          <a:p>
            <a:pPr algn="ctr"/>
            <a:r>
              <a:rPr lang="en-US" b="1" dirty="0" smtClean="0"/>
              <a:t>Eight Components of School Health</a:t>
            </a:r>
          </a:p>
          <a:p>
            <a:pPr algn="ctr"/>
            <a:endParaRPr lang="en-US" b="1" dirty="0"/>
          </a:p>
          <a:p>
            <a:pPr algn="ctr"/>
            <a:endParaRPr lang="en-US" b="1" dirty="0" smtClean="0"/>
          </a:p>
          <a:p>
            <a:r>
              <a:rPr lang="en-US" dirty="0" smtClean="0"/>
              <a:t>The eight components of the CSH model, when looked at in a coordinated manner, have been shown to be highly effective in facilitating the creation of policies and environments that provide students and staff the opportunity to reach their personal potential by removing health related barriers to academic success.</a:t>
            </a:r>
          </a:p>
          <a:p>
            <a:endParaRPr lang="en-US" dirty="0"/>
          </a:p>
          <a:p>
            <a:endParaRPr lang="en-US" dirty="0" smtClean="0"/>
          </a:p>
          <a:p>
            <a:pPr marL="1200150" lvl="2" indent="-285750">
              <a:buFont typeface="Arial" panose="020B0604020202020204" pitchFamily="34" charset="0"/>
              <a:buChar char="•"/>
            </a:pPr>
            <a:r>
              <a:rPr lang="en-US" dirty="0" smtClean="0"/>
              <a:t>Health Education</a:t>
            </a:r>
          </a:p>
          <a:p>
            <a:pPr marL="1200150" lvl="2" indent="-285750">
              <a:buFont typeface="Arial" panose="020B0604020202020204" pitchFamily="34" charset="0"/>
              <a:buChar char="•"/>
            </a:pPr>
            <a:r>
              <a:rPr lang="en-US" dirty="0" smtClean="0"/>
              <a:t>Physical Education</a:t>
            </a:r>
          </a:p>
          <a:p>
            <a:pPr marL="1200150" lvl="2" indent="-285750">
              <a:buFont typeface="Arial" panose="020B0604020202020204" pitchFamily="34" charset="0"/>
              <a:buChar char="•"/>
            </a:pPr>
            <a:r>
              <a:rPr lang="en-US" dirty="0" smtClean="0"/>
              <a:t>Health Services</a:t>
            </a:r>
          </a:p>
          <a:p>
            <a:pPr marL="1200150" lvl="2" indent="-285750">
              <a:buFont typeface="Arial" panose="020B0604020202020204" pitchFamily="34" charset="0"/>
              <a:buChar char="•"/>
            </a:pPr>
            <a:r>
              <a:rPr lang="en-US" dirty="0" smtClean="0"/>
              <a:t>Nutrition Services</a:t>
            </a:r>
          </a:p>
          <a:p>
            <a:pPr marL="1200150" lvl="2" indent="-285750">
              <a:buFont typeface="Arial" panose="020B0604020202020204" pitchFamily="34" charset="0"/>
              <a:buChar char="•"/>
            </a:pPr>
            <a:r>
              <a:rPr lang="en-US" dirty="0" smtClean="0"/>
              <a:t>Counseling, Psychological, and Social Services</a:t>
            </a:r>
          </a:p>
          <a:p>
            <a:pPr marL="1200150" lvl="2" indent="-285750">
              <a:buFont typeface="Arial" panose="020B0604020202020204" pitchFamily="34" charset="0"/>
              <a:buChar char="•"/>
            </a:pPr>
            <a:r>
              <a:rPr lang="en-US" dirty="0" smtClean="0"/>
              <a:t>Healthy School Environment</a:t>
            </a:r>
          </a:p>
          <a:p>
            <a:pPr marL="1200150" lvl="2" indent="-285750">
              <a:buFont typeface="Arial" panose="020B0604020202020204" pitchFamily="34" charset="0"/>
              <a:buChar char="•"/>
            </a:pPr>
            <a:r>
              <a:rPr lang="en-US" dirty="0" smtClean="0"/>
              <a:t>Health Promotion for Staff</a:t>
            </a:r>
          </a:p>
          <a:p>
            <a:pPr marL="1200150" lvl="2" indent="-285750">
              <a:buFont typeface="Arial" panose="020B0604020202020204" pitchFamily="34" charset="0"/>
              <a:buChar char="•"/>
            </a:pPr>
            <a:r>
              <a:rPr lang="en-US" dirty="0" smtClean="0"/>
              <a:t>Parent and Community Involvement</a:t>
            </a:r>
            <a:endParaRPr lang="en-US" dirty="0"/>
          </a:p>
        </p:txBody>
      </p:sp>
    </p:spTree>
    <p:extLst>
      <p:ext uri="{BB962C8B-B14F-4D97-AF65-F5344CB8AC3E}">
        <p14:creationId xmlns:p14="http://schemas.microsoft.com/office/powerpoint/2010/main" val="1090267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cdc.gov/healthyschools/wscc/images/wscc-model-l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533399"/>
            <a:ext cx="5803900" cy="585095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16345" y="85436"/>
            <a:ext cx="2514600" cy="5878532"/>
          </a:xfrm>
          <a:prstGeom prst="rect">
            <a:avLst/>
          </a:prstGeom>
        </p:spPr>
        <p:txBody>
          <a:bodyPr wrap="square">
            <a:spAutoFit/>
          </a:bodyPr>
          <a:lstStyle/>
          <a:p>
            <a:r>
              <a:rPr lang="en-US" b="1" dirty="0" smtClean="0">
                <a:effectLst/>
              </a:rPr>
              <a:t>The Whole School, Whole Community, Whole Child (WSCC) model </a:t>
            </a:r>
          </a:p>
          <a:p>
            <a:endParaRPr lang="en-US" sz="1600" dirty="0">
              <a:hlinkClick r:id="rId3"/>
            </a:endParaRPr>
          </a:p>
          <a:p>
            <a:r>
              <a:rPr lang="en-US" sz="1600" dirty="0" smtClean="0">
                <a:effectLst/>
                <a:hlinkClick r:id="rId3"/>
              </a:rPr>
              <a:t>expands on the eight elements(http://www.cdc.gov/healthyschools/wscc/approach.htm)</a:t>
            </a:r>
            <a:r>
              <a:rPr lang="en-US" sz="1600" dirty="0" smtClean="0">
                <a:effectLst/>
              </a:rPr>
              <a:t> of CDC’s coordinated school health  </a:t>
            </a:r>
            <a:r>
              <a:rPr lang="en-US" sz="1600" dirty="0" smtClean="0">
                <a:effectLst/>
                <a:hlinkClick r:id="rId3"/>
              </a:rPr>
              <a:t>CSH(http://www.cdc.gov/healthyschools/wscc/approach.htm)</a:t>
            </a:r>
            <a:r>
              <a:rPr lang="en-US" sz="1600" dirty="0" smtClean="0">
                <a:effectLst/>
              </a:rPr>
              <a:t> ) approach and is combined with the </a:t>
            </a:r>
            <a:r>
              <a:rPr lang="en-US" sz="1600" dirty="0" smtClean="0">
                <a:effectLst/>
                <a:hlinkClick r:id="rId4" tooltip="Link to External Web Site"/>
              </a:rPr>
              <a:t>whole child framework</a:t>
            </a:r>
            <a:r>
              <a:rPr lang="en-US" sz="1600" dirty="0" smtClean="0">
                <a:effectLst/>
              </a:rPr>
              <a:t>. </a:t>
            </a:r>
          </a:p>
          <a:p>
            <a:endParaRPr lang="en-US" sz="1600" dirty="0"/>
          </a:p>
          <a:p>
            <a:r>
              <a:rPr lang="en-US" sz="1600" dirty="0" smtClean="0">
                <a:effectLst/>
              </a:rPr>
              <a:t>CDC and </a:t>
            </a:r>
            <a:r>
              <a:rPr lang="en-US" sz="1600" dirty="0" smtClean="0">
                <a:effectLst/>
                <a:hlinkClick r:id="rId4" tooltip="Link to External Web Site"/>
              </a:rPr>
              <a:t>ASCD</a:t>
            </a:r>
            <a:r>
              <a:rPr lang="en-US" sz="1600" dirty="0" smtClean="0">
                <a:effectLst/>
              </a:rPr>
              <a:t> developed this expanded version—to strengthen a unified and collaborative approach designed to improve learning and health in our nation’s schools.</a:t>
            </a:r>
            <a:endParaRPr lang="en-US" sz="1600" dirty="0"/>
          </a:p>
        </p:txBody>
      </p:sp>
    </p:spTree>
    <p:extLst>
      <p:ext uri="{BB962C8B-B14F-4D97-AF65-F5344CB8AC3E}">
        <p14:creationId xmlns:p14="http://schemas.microsoft.com/office/powerpoint/2010/main" val="1894622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00200" y="1371600"/>
            <a:ext cx="6248400" cy="3785652"/>
          </a:xfrm>
          <a:prstGeom prst="rect">
            <a:avLst/>
          </a:prstGeom>
          <a:noFill/>
        </p:spPr>
        <p:txBody>
          <a:bodyPr wrap="square" rtlCol="0">
            <a:spAutoFit/>
          </a:bodyPr>
          <a:lstStyle/>
          <a:p>
            <a:r>
              <a:rPr lang="en-US" sz="2400" b="1" dirty="0" smtClean="0"/>
              <a:t>Experts in the eight components of CSH focus primarily on six risk behaviors that have been identified to be most detrimental to youth:</a:t>
            </a:r>
          </a:p>
          <a:p>
            <a:endParaRPr lang="en-US" sz="2400" dirty="0" smtClean="0"/>
          </a:p>
          <a:p>
            <a:pPr marL="285750" indent="-285750">
              <a:buFont typeface="Arial" panose="020B0604020202020204" pitchFamily="34" charset="0"/>
              <a:buChar char="•"/>
            </a:pPr>
            <a:r>
              <a:rPr lang="en-US" sz="2400" dirty="0" smtClean="0"/>
              <a:t>inadequate physical activity</a:t>
            </a:r>
          </a:p>
          <a:p>
            <a:pPr marL="285750" indent="-285750">
              <a:buFont typeface="Arial" panose="020B0604020202020204" pitchFamily="34" charset="0"/>
              <a:buChar char="•"/>
            </a:pPr>
            <a:r>
              <a:rPr lang="en-US" sz="2400" dirty="0" smtClean="0"/>
              <a:t>poor nutrition</a:t>
            </a:r>
          </a:p>
          <a:p>
            <a:pPr marL="285750" indent="-285750">
              <a:buFont typeface="Arial" panose="020B0604020202020204" pitchFamily="34" charset="0"/>
              <a:buChar char="•"/>
            </a:pPr>
            <a:r>
              <a:rPr lang="en-US" sz="2400" dirty="0" smtClean="0"/>
              <a:t>tobacco use</a:t>
            </a:r>
          </a:p>
          <a:p>
            <a:pPr marL="285750" indent="-285750">
              <a:buFont typeface="Arial" panose="020B0604020202020204" pitchFamily="34" charset="0"/>
              <a:buChar char="•"/>
            </a:pPr>
            <a:r>
              <a:rPr lang="en-US" sz="2400" dirty="0" smtClean="0"/>
              <a:t>alcohol and other drugs</a:t>
            </a:r>
          </a:p>
          <a:p>
            <a:pPr marL="285750" indent="-285750">
              <a:buFont typeface="Arial" panose="020B0604020202020204" pitchFamily="34" charset="0"/>
              <a:buChar char="•"/>
            </a:pPr>
            <a:r>
              <a:rPr lang="en-US" sz="2400" dirty="0" smtClean="0"/>
              <a:t>intentional and unintentional injury</a:t>
            </a:r>
          </a:p>
          <a:p>
            <a:pPr marL="285750" indent="-285750">
              <a:buFont typeface="Arial" panose="020B0604020202020204" pitchFamily="34" charset="0"/>
              <a:buChar char="•"/>
            </a:pPr>
            <a:r>
              <a:rPr lang="en-US" sz="2400" dirty="0" smtClean="0"/>
              <a:t>risky sexual behavior</a:t>
            </a:r>
            <a:endParaRPr lang="en-US" sz="2400" dirty="0"/>
          </a:p>
        </p:txBody>
      </p:sp>
    </p:spTree>
    <p:extLst>
      <p:ext uri="{BB962C8B-B14F-4D97-AF65-F5344CB8AC3E}">
        <p14:creationId xmlns:p14="http://schemas.microsoft.com/office/powerpoint/2010/main" val="1090267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609601"/>
            <a:ext cx="5791200" cy="4401205"/>
          </a:xfrm>
          <a:prstGeom prst="rect">
            <a:avLst/>
          </a:prstGeom>
        </p:spPr>
        <p:txBody>
          <a:bodyPr wrap="square">
            <a:spAutoFit/>
          </a:bodyPr>
          <a:lstStyle/>
          <a:p>
            <a:r>
              <a:rPr lang="en-US" sz="2800" b="1" dirty="0"/>
              <a:t>Florida Healthy School Districts</a:t>
            </a:r>
          </a:p>
          <a:p>
            <a:endParaRPr lang="en-US" sz="2800" dirty="0" smtClean="0"/>
          </a:p>
          <a:p>
            <a:r>
              <a:rPr lang="en-US" sz="2800" dirty="0" smtClean="0"/>
              <a:t>The </a:t>
            </a:r>
            <a:r>
              <a:rPr lang="en-US" sz="2800" dirty="0"/>
              <a:t>application period for the Florida Healthy School District Award opens in January of each year. Applications are due by April 15 at close of business. The Self-Assessment and instructions are available at </a:t>
            </a:r>
            <a:r>
              <a:rPr lang="en-US" sz="2800" dirty="0">
                <a:hlinkClick r:id="rId2"/>
              </a:rPr>
              <a:t>http://safehealthyschoolsfl.org/Home.aspx/Index</a:t>
            </a:r>
            <a:r>
              <a:rPr lang="en-US" sz="2800" dirty="0"/>
              <a:t>. </a:t>
            </a:r>
          </a:p>
        </p:txBody>
      </p:sp>
    </p:spTree>
    <p:extLst>
      <p:ext uri="{BB962C8B-B14F-4D97-AF65-F5344CB8AC3E}">
        <p14:creationId xmlns:p14="http://schemas.microsoft.com/office/powerpoint/2010/main" val="1090267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335846"/>
            <a:ext cx="5410200" cy="5909310"/>
          </a:xfrm>
          <a:prstGeom prst="rect">
            <a:avLst/>
          </a:prstGeom>
        </p:spPr>
        <p:txBody>
          <a:bodyPr wrap="square">
            <a:spAutoFit/>
          </a:bodyPr>
          <a:lstStyle/>
          <a:p>
            <a:pPr algn="ctr"/>
            <a:r>
              <a:rPr lang="en-US" sz="2400" b="1" dirty="0" smtClean="0"/>
              <a:t>Online CSH Training</a:t>
            </a:r>
          </a:p>
          <a:p>
            <a:pPr algn="ctr"/>
            <a:endParaRPr lang="en-US" sz="2400" b="1" dirty="0"/>
          </a:p>
          <a:p>
            <a:pPr algn="ctr"/>
            <a:endParaRPr lang="en-US" sz="2400" b="1" dirty="0" smtClean="0"/>
          </a:p>
          <a:p>
            <a:r>
              <a:rPr lang="en-US" sz="2400" dirty="0" smtClean="0"/>
              <a:t>Online training course offers quizzes and printable certificates for each training topic that is successfully completed. </a:t>
            </a:r>
          </a:p>
          <a:p>
            <a:endParaRPr lang="en-US" sz="2400" dirty="0"/>
          </a:p>
          <a:p>
            <a:r>
              <a:rPr lang="en-US" sz="2400" dirty="0" smtClean="0"/>
              <a:t>Each section is self-contained so that you may complete the training topics independent of each other. </a:t>
            </a:r>
          </a:p>
          <a:p>
            <a:endParaRPr lang="en-US" sz="2400" dirty="0"/>
          </a:p>
          <a:p>
            <a:r>
              <a:rPr lang="en-US" sz="2400" dirty="0" smtClean="0"/>
              <a:t>To complete all 4 sections will take approximately 1.5 – 3 hours depending on the user’s level of understanding.</a:t>
            </a:r>
          </a:p>
          <a:p>
            <a:r>
              <a:rPr lang="en-US" sz="2400" dirty="0" smtClean="0">
                <a:hlinkClick r:id="rId3"/>
              </a:rPr>
              <a:t>http://www.healthydistrict.com/</a:t>
            </a:r>
            <a:endParaRPr lang="en-US" sz="2400" dirty="0" smtClean="0"/>
          </a:p>
          <a:p>
            <a:endParaRPr lang="en-US" dirty="0"/>
          </a:p>
        </p:txBody>
      </p:sp>
    </p:spTree>
    <p:extLst>
      <p:ext uri="{BB962C8B-B14F-4D97-AF65-F5344CB8AC3E}">
        <p14:creationId xmlns:p14="http://schemas.microsoft.com/office/powerpoint/2010/main" val="1090267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361878">
            <a:off x="418272" y="886386"/>
            <a:ext cx="8229600" cy="1143000"/>
          </a:xfrm>
        </p:spPr>
        <p:txBody>
          <a:bodyPr>
            <a:normAutofit fontScale="90000"/>
          </a:bodyPr>
          <a:lstStyle/>
          <a:p>
            <a:r>
              <a:rPr lang="pt-BR" b="1" dirty="0" smtClean="0"/>
              <a:t>F r e e g r a n t w r i t i n g                        a s s i s t anc e</a:t>
            </a:r>
            <a:r>
              <a:rPr lang="pt-BR" dirty="0" smtClean="0"/>
              <a:t/>
            </a:r>
            <a:br>
              <a:rPr lang="pt-BR" dirty="0" smtClean="0"/>
            </a:br>
            <a:endParaRPr lang="en-US" dirty="0"/>
          </a:p>
        </p:txBody>
      </p:sp>
      <p:sp>
        <p:nvSpPr>
          <p:cNvPr id="3" name="Content Placeholder 2"/>
          <p:cNvSpPr>
            <a:spLocks noGrp="1"/>
          </p:cNvSpPr>
          <p:nvPr>
            <p:ph idx="1"/>
          </p:nvPr>
        </p:nvSpPr>
        <p:spPr/>
        <p:txBody>
          <a:bodyPr>
            <a:normAutofit fontScale="40000" lnSpcReduction="20000"/>
          </a:bodyPr>
          <a:lstStyle/>
          <a:p>
            <a:endParaRPr lang="en-US" dirty="0"/>
          </a:p>
          <a:p>
            <a:endParaRPr lang="en-US" dirty="0"/>
          </a:p>
          <a:p>
            <a:r>
              <a:rPr lang="en-US" dirty="0"/>
              <a:t>Does the idea of writing a grant make you tremble in fear? Do you think you don’t have the skills to do it? United Healthcare </a:t>
            </a:r>
            <a:r>
              <a:rPr lang="en-US" dirty="0" smtClean="0"/>
              <a:t>Foundation </a:t>
            </a:r>
            <a:r>
              <a:rPr lang="en-US" dirty="0"/>
              <a:t>provides free resources for grant writing that help schools, parents, districts and community partners who are, or are </a:t>
            </a:r>
            <a:r>
              <a:rPr lang="en-US" dirty="0" smtClean="0"/>
              <a:t>considering </a:t>
            </a:r>
            <a:r>
              <a:rPr lang="en-US" dirty="0"/>
              <a:t>writing grants. The resources are useful whether you’re writing a small or large grant; are a novice or seasoned grant writer</a:t>
            </a:r>
            <a:r>
              <a:rPr lang="en-US" dirty="0" smtClean="0"/>
              <a:t>.</a:t>
            </a:r>
          </a:p>
          <a:p>
            <a:pPr marL="0" indent="0">
              <a:buNone/>
            </a:pPr>
            <a:endParaRPr lang="en-US" dirty="0"/>
          </a:p>
          <a:p>
            <a:r>
              <a:rPr lang="en-US" dirty="0"/>
              <a:t>Click on the link below to sign up for training and other resources to help you locate and write for funding for your initiatives. </a:t>
            </a:r>
            <a:r>
              <a:rPr lang="en-US" u="sng" dirty="0">
                <a:hlinkClick r:id="rId2"/>
              </a:rPr>
              <a:t>https://www.uhccommunityplan.com/uhc-grants.html?utm_source=UHC&amp;utm_medium=print&amp;utm_campaign=community_grant</a:t>
            </a:r>
            <a:r>
              <a:rPr lang="en-US" dirty="0">
                <a:hlinkClick r:id="rId2"/>
              </a:rPr>
              <a:t> There’s also a free grant guide that comes out every month and it includes tons of grants from lots of organizations</a:t>
            </a:r>
            <a:r>
              <a:rPr lang="en-US" dirty="0" smtClean="0">
                <a:hlinkClick r:id="rId2"/>
              </a:rPr>
              <a:t>.</a:t>
            </a:r>
            <a:endParaRPr lang="en-US" dirty="0" smtClean="0"/>
          </a:p>
          <a:p>
            <a:endParaRPr lang="en-US" dirty="0"/>
          </a:p>
          <a:p>
            <a:r>
              <a:rPr lang="en-US" dirty="0" smtClean="0"/>
              <a:t>Grant </a:t>
            </a:r>
            <a:r>
              <a:rPr lang="en-US" dirty="0"/>
              <a:t>writing training and resources</a:t>
            </a:r>
          </a:p>
          <a:p>
            <a:endParaRPr lang="en-US" dirty="0"/>
          </a:p>
          <a:p>
            <a:r>
              <a:rPr lang="en-US" dirty="0"/>
              <a:t>Monthly Grant Guide features dozens of new federal and foundation grants on high priority health issues.</a:t>
            </a:r>
          </a:p>
          <a:p>
            <a:endParaRPr lang="en-US" dirty="0"/>
          </a:p>
          <a:p>
            <a:r>
              <a:rPr lang="en-US" dirty="0"/>
              <a:t>Webinars to help you interpret funders’ top questions, the core elements of a strong proposal, and ideas on successful program design. Webinars are held on the second Wednesday of every month from 12:00 to 1:00 Eastern Standard time</a:t>
            </a:r>
            <a:r>
              <a:rPr lang="en-US" dirty="0" smtClean="0"/>
              <a:t>.</a:t>
            </a:r>
          </a:p>
          <a:p>
            <a:endParaRPr lang="en-US" dirty="0"/>
          </a:p>
          <a:p>
            <a:r>
              <a:rPr lang="en-US" dirty="0"/>
              <a:t>For more information contact Diane Owens at </a:t>
            </a:r>
            <a:r>
              <a:rPr lang="en-US" u="sng" dirty="0">
                <a:hlinkClick r:id="rId3"/>
              </a:rPr>
              <a:t>diane_r_owens@uhc.com</a:t>
            </a:r>
            <a:r>
              <a:rPr lang="en-US" dirty="0">
                <a:hlinkClick r:id="rId3"/>
              </a:rPr>
              <a:t>.</a:t>
            </a:r>
          </a:p>
          <a:p>
            <a:endParaRPr lang="en-US" dirty="0"/>
          </a:p>
        </p:txBody>
      </p:sp>
    </p:spTree>
    <p:extLst>
      <p:ext uri="{BB962C8B-B14F-4D97-AF65-F5344CB8AC3E}">
        <p14:creationId xmlns:p14="http://schemas.microsoft.com/office/powerpoint/2010/main" val="32030173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TotalTime>
  <Words>513</Words>
  <Application>Microsoft Office PowerPoint</Application>
  <PresentationFormat>On-screen Show (4:3)</PresentationFormat>
  <Paragraphs>54</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F r e e g r a n t w r i t i n g                        a s s i s t anc e </vt:lpstr>
    </vt:vector>
  </TitlesOfParts>
  <Company>Florida Department of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Wright, Cyna</dc:creator>
  <cp:lastModifiedBy>Wright, Cyna</cp:lastModifiedBy>
  <cp:revision>5</cp:revision>
  <dcterms:created xsi:type="dcterms:W3CDTF">2016-01-14T16:57:04Z</dcterms:created>
  <dcterms:modified xsi:type="dcterms:W3CDTF">2016-01-14T17:41:14Z</dcterms:modified>
</cp:coreProperties>
</file>