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58" r:id="rId7"/>
    <p:sldId id="269" r:id="rId8"/>
    <p:sldId id="264" r:id="rId9"/>
    <p:sldId id="265" r:id="rId10"/>
    <p:sldId id="270" r:id="rId11"/>
    <p:sldId id="272" r:id="rId12"/>
    <p:sldId id="266" r:id="rId13"/>
    <p:sldId id="276" r:id="rId14"/>
    <p:sldId id="268" r:id="rId15"/>
    <p:sldId id="262" r:id="rId16"/>
    <p:sldId id="263" r:id="rId17"/>
    <p:sldId id="259" r:id="rId18"/>
    <p:sldId id="277" r:id="rId19"/>
    <p:sldId id="271" r:id="rId20"/>
    <p:sldId id="278" r:id="rId21"/>
    <p:sldId id="261" r:id="rId22"/>
    <p:sldId id="279" r:id="rId23"/>
    <p:sldId id="280" r:id="rId24"/>
    <p:sldId id="274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DCDAE8"/>
    <a:srgbClr val="39A000"/>
    <a:srgbClr val="FFD788"/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2" autoAdjust="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t>7/20/2022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720000">
            <a:off x="9528949" y="555619"/>
            <a:ext cx="1502392" cy="858837"/>
          </a:xfrm>
        </p:spPr>
        <p:txBody>
          <a:bodyPr>
            <a:norm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Title I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15649" y="2578839"/>
            <a:ext cx="5298080" cy="1827069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rial Rounded MT Bold" panose="020F0704030504030204" pitchFamily="34" charset="0"/>
              </a:rPr>
              <a:t>Survey Results Comparison  </a:t>
            </a:r>
            <a:endParaRPr lang="ru-RU" sz="40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2894" y="5114723"/>
            <a:ext cx="3963590" cy="858767"/>
          </a:xfrm>
        </p:spPr>
        <p:txBody>
          <a:bodyPr>
            <a:noAutofit/>
          </a:bodyPr>
          <a:lstStyle/>
          <a:p>
            <a:pPr algn="ctr"/>
            <a:r>
              <a:rPr lang="en-US" sz="2000" dirty="0">
                <a:latin typeface="Arial Rounded MT Bold" panose="020F0704030504030204" pitchFamily="34" charset="0"/>
              </a:rPr>
              <a:t>2021-2022</a:t>
            </a:r>
            <a:endParaRPr lang="ru-RU" sz="20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624FB5BB-813C-C3C8-502B-200166046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291" y="1999363"/>
            <a:ext cx="3478061" cy="347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443619" y="191880"/>
            <a:ext cx="11480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My child’s educational and behavioral progress is shared with me regularly.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FB517C-1C4F-913C-BC37-D5FAF5564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129" y="878062"/>
            <a:ext cx="8263053" cy="2713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B2D128-F23A-0466-042E-26341871B4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7159" y="3911098"/>
            <a:ext cx="8417682" cy="260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07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11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82137" y="231169"/>
            <a:ext cx="108931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The school provides our family with parenting resources and a parent resource center.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DE393C-6AD7-D998-1227-115DD2C5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846" y="1348804"/>
            <a:ext cx="8494307" cy="25951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49C5B1-ED4F-7303-4628-EE3D9E0C4B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846" y="3943969"/>
            <a:ext cx="8218805" cy="275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219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12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1007660" y="231169"/>
            <a:ext cx="10267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Teachers regularly communicate with me.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6D141A-3B07-6ACC-82FF-E8388DB51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38" y="3755398"/>
            <a:ext cx="7723530" cy="23729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E64413-A667-3699-171B-1590C1DAD4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996" y="868699"/>
            <a:ext cx="8415013" cy="277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591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13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1007660" y="231169"/>
            <a:ext cx="10267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 prefer teacher communication to be: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2820B8-E94F-29A1-5786-67CF2CEF7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4389"/>
            <a:ext cx="7640410" cy="37454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0962E7-E777-0DAF-EA0D-269CEEFCD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6275" y="3135571"/>
            <a:ext cx="7705725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03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14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559558" y="395786"/>
            <a:ext cx="12787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The school schedules parent/teacher conferences so that I can attend.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EE183D-C4EB-98FD-9E9E-4B44033E1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232" y="919006"/>
            <a:ext cx="8485535" cy="27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081E6C-9370-A12E-4253-ECFA98C3A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384" y="3629607"/>
            <a:ext cx="8671383" cy="260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2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15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962167" y="267383"/>
            <a:ext cx="10267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 have received a copy of or a link to the school level Parent and Family Engagement Plan (PFEP).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3B7ACC-B938-B0B6-767A-D017E6061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465" y="1255434"/>
            <a:ext cx="7822911" cy="25906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C16783-8E83-FC97-38C3-91EA3D55C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837" y="3702868"/>
            <a:ext cx="8002984" cy="249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5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16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82137" y="231169"/>
            <a:ext cx="108931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 have been invited to participate in school planning such as the school improvement plan, the Title I plan, parent involvement policy, etc.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F89588-E3B4-DA0F-AF32-B513E374D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230" y="1296955"/>
            <a:ext cx="8288126" cy="24853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3CA524-176E-9351-C40B-7D71EEBC4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396" y="3825606"/>
            <a:ext cx="8193207" cy="248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832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17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1007660" y="231169"/>
            <a:ext cx="10267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 have received or signed a compact – the agreement between Teachers, Parents, and Students.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6F0C9C-078A-5925-2770-A556E01C3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291" y="1185276"/>
            <a:ext cx="8430403" cy="26385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356681-11F6-D0C9-3D7D-88DDB3D0B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767" y="3823799"/>
            <a:ext cx="8514465" cy="25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29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18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1007660" y="231169"/>
            <a:ext cx="10267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The School-Parent Compact provides a meaningful way to communicate with my child’s teacher.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35BE12-AA93-DD6E-CDDB-A6109829B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343" y="1185276"/>
            <a:ext cx="8258300" cy="28005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FFFF1C-6C7C-1B5B-B07D-19E9C3226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1357" y="3667212"/>
            <a:ext cx="8158160" cy="254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28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19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645332" y="358445"/>
            <a:ext cx="10839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At least 1% of the district’s Title I allocation is dedicated to parental engagement activities.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62E436-79C4-F00E-CA43-BD4166EAB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6" y="1221024"/>
            <a:ext cx="6641258" cy="35092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97DC3F-8F50-D5BE-AE8A-93BFCB1EF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4825" y="2513142"/>
            <a:ext cx="7877175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92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Total Parent Responses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278175" y="2242462"/>
            <a:ext cx="11292970" cy="4615538"/>
          </a:xfrm>
        </p:spPr>
        <p:txBody>
          <a:bodyPr>
            <a:normAutofit/>
          </a:bodyPr>
          <a:lstStyle/>
          <a:p>
            <a:r>
              <a:rPr lang="en-US" dirty="0"/>
              <a:t>Beginning of Year Survey Responses: 159</a:t>
            </a:r>
          </a:p>
          <a:p>
            <a:pPr lvl="1"/>
            <a:r>
              <a:rPr lang="en-US" dirty="0"/>
              <a:t>Survey link provided online through Qualtrics</a:t>
            </a:r>
          </a:p>
          <a:p>
            <a:pPr lvl="1"/>
            <a:r>
              <a:rPr lang="en-US" dirty="0"/>
              <a:t>Paper survey sent home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End of Year Survey Responses: 86</a:t>
            </a:r>
          </a:p>
          <a:p>
            <a:pPr lvl="1"/>
            <a:r>
              <a:rPr lang="en-US" dirty="0"/>
              <a:t>Survey link provided online through Panorama </a:t>
            </a:r>
          </a:p>
          <a:p>
            <a:pPr lvl="1"/>
            <a:r>
              <a:rPr lang="en-US" dirty="0"/>
              <a:t>Paper survey sent home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430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20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978601" y="392164"/>
            <a:ext cx="10506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Which time of day would be best for you to attend school meetings?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0DB270-82AD-E136-4349-697C4844F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30" y="966253"/>
            <a:ext cx="8366527" cy="2543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95F93F6-3C71-87C1-0C53-24BDC8851C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637" y="3672457"/>
            <a:ext cx="8274657" cy="266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776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21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491319" y="1363933"/>
            <a:ext cx="108931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What prevents you from attending Parental Involvement events and how can we make it possible for you to attend?</a:t>
            </a:r>
            <a:endParaRPr lang="en-US" sz="4400" b="1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932" y="2342733"/>
            <a:ext cx="530898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Most Common Responses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Childcare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Language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Schedule Conflicts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Caregiver to adult family member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Didn’t Know/Not enough Notice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More Notice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Offer Multiple Times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Provide Interpreter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Offer Virtual Events</a:t>
            </a:r>
          </a:p>
          <a:p>
            <a:pPr lvl="1"/>
            <a:endParaRPr lang="en-US" sz="2400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02574" y="2342733"/>
            <a:ext cx="558193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Outlier Responses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Zoom meetings would be helpful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Call me a day before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Text before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Configure the website better. Regular updates. Combine information in one service like Dojo app but without monthly payments.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You can makes a vote to choose a suitable hour.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Earlier notice of classroom events.  I was notified the Sunday before the Wednesday event.  My work schedule is made 3 weeks in advance!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70C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98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1801506" y="600501"/>
            <a:ext cx="8734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Do you feel welcome when you enter the school?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E00A8F-DAAD-9AD5-C3C5-714ED9D94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081" y="1185276"/>
            <a:ext cx="6757307" cy="28384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404854-2D08-A8B5-6B4E-0CC0D802F6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081" y="4219639"/>
            <a:ext cx="7441557" cy="240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850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82137" y="231169"/>
            <a:ext cx="1089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 have been encouraged to volunteer at school.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669E78-ADCF-C34D-3816-C0374DEB1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697" y="1314450"/>
            <a:ext cx="6991350" cy="2114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DC8B8A-9989-3462-5CA8-3BDD85396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779" y="4087263"/>
            <a:ext cx="695325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83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1007660" y="231169"/>
            <a:ext cx="10267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 feel knowledgeable about the school’s expectations for my child.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8EE93C-0E2D-1D10-3333-9714BDF25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044" y="891379"/>
            <a:ext cx="8143912" cy="24855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9D4BFD-B616-967B-630F-D3A13DAF8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044" y="3676678"/>
            <a:ext cx="8079586" cy="240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1007660" y="231169"/>
            <a:ext cx="10267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 feel knowledgeable about what is going on at the school.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3C0BD6-43C9-3728-B51C-7756EE8E2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324" y="1175657"/>
            <a:ext cx="8805118" cy="24959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7EC9E5-FA3F-FF2A-0B15-C9F7F0ACC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806" y="3812259"/>
            <a:ext cx="8224388" cy="249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03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82137" y="231169"/>
            <a:ext cx="1089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 feel that parents are involved in decision-making at our school.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700DD6-7929-02AA-3DBF-CCE62C9DD4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759" y="908126"/>
            <a:ext cx="8206482" cy="25208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C4CB63-9868-7F4D-7E6F-CD4FD031E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584" y="3630362"/>
            <a:ext cx="8138432" cy="2533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514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82137" y="231169"/>
            <a:ext cx="1089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 feel knowledgeable about the Title I program.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6E901F-1550-EAAF-18DD-BB78712C1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097" y="912176"/>
            <a:ext cx="8526111" cy="27409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69F6F8-841E-518C-E462-254F100FE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8127" y="3694237"/>
            <a:ext cx="8848386" cy="251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181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1007660" y="231169"/>
            <a:ext cx="10267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My child receives additional academic help when needed. 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60C855-3128-B6C0-E8E6-89D0727BD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250" y="944029"/>
            <a:ext cx="9032592" cy="27665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4C5937-676B-EA20-54F9-54F074573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0917" y="3900196"/>
            <a:ext cx="9080925" cy="251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79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2">
    <a:dk1>
      <a:srgbClr val="9D0F00"/>
    </a:dk1>
    <a:lt1>
      <a:sysClr val="window" lastClr="FFFFFF"/>
    </a:lt1>
    <a:dk2>
      <a:srgbClr val="D30F00"/>
    </a:dk2>
    <a:lt2>
      <a:srgbClr val="C07400"/>
    </a:lt2>
    <a:accent1>
      <a:srgbClr val="005CC9"/>
    </a:accent1>
    <a:accent2>
      <a:srgbClr val="008EDC"/>
    </a:accent2>
    <a:accent3>
      <a:srgbClr val="3DA800"/>
    </a:accent3>
    <a:accent4>
      <a:srgbClr val="4D4D4D"/>
    </a:accent4>
    <a:accent5>
      <a:srgbClr val="FFAA00"/>
    </a:accent5>
    <a:accent6>
      <a:srgbClr val="1F7100"/>
    </a:accent6>
    <a:hlink>
      <a:srgbClr val="D30F00"/>
    </a:hlink>
    <a:folHlink>
      <a:srgbClr val="D30F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F6C8FF-3D90-457B-9108-406F928CD7CB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16c05727-aa75-4e4a-9b5f-8a80a1165891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54E2D03-4971-40C6-9798-67DD10EB9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420</Words>
  <Application>Microsoft Office PowerPoint</Application>
  <PresentationFormat>Widescreen</PresentationFormat>
  <Paragraphs>70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Rounded MT Bold</vt:lpstr>
      <vt:lpstr>Calibri</vt:lpstr>
      <vt:lpstr>Comic Sans MS</vt:lpstr>
      <vt:lpstr>Franklin Gothic Book</vt:lpstr>
      <vt:lpstr>Office Theme</vt:lpstr>
      <vt:lpstr>Survey Results Comparison  </vt:lpstr>
      <vt:lpstr>Total Parent Responses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Night</dc:title>
  <dc:creator/>
  <cp:lastModifiedBy/>
  <cp:revision>2</cp:revision>
  <dcterms:created xsi:type="dcterms:W3CDTF">2020-06-18T01:04:07Z</dcterms:created>
  <dcterms:modified xsi:type="dcterms:W3CDTF">2022-07-20T17:47:06Z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